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63"/>
  </p:notesMasterIdLst>
  <p:handoutMasterIdLst>
    <p:handoutMasterId r:id="rId64"/>
  </p:handoutMasterIdLst>
  <p:sldIdLst>
    <p:sldId id="406" r:id="rId6"/>
    <p:sldId id="270" r:id="rId7"/>
    <p:sldId id="322" r:id="rId8"/>
    <p:sldId id="326" r:id="rId9"/>
    <p:sldId id="327" r:id="rId10"/>
    <p:sldId id="328" r:id="rId11"/>
    <p:sldId id="329" r:id="rId12"/>
    <p:sldId id="330" r:id="rId13"/>
    <p:sldId id="478" r:id="rId14"/>
    <p:sldId id="479" r:id="rId15"/>
    <p:sldId id="360" r:id="rId16"/>
    <p:sldId id="436" r:id="rId17"/>
    <p:sldId id="362" r:id="rId18"/>
    <p:sldId id="363" r:id="rId19"/>
    <p:sldId id="364" r:id="rId20"/>
    <p:sldId id="413" r:id="rId21"/>
    <p:sldId id="472" r:id="rId22"/>
    <p:sldId id="473" r:id="rId23"/>
    <p:sldId id="439" r:id="rId24"/>
    <p:sldId id="440" r:id="rId25"/>
    <p:sldId id="441" r:id="rId26"/>
    <p:sldId id="442" r:id="rId27"/>
    <p:sldId id="443" r:id="rId28"/>
    <p:sldId id="445" r:id="rId29"/>
    <p:sldId id="389" r:id="rId30"/>
    <p:sldId id="282" r:id="rId31"/>
    <p:sldId id="412" r:id="rId32"/>
    <p:sldId id="408" r:id="rId33"/>
    <p:sldId id="446" r:id="rId34"/>
    <p:sldId id="418" r:id="rId35"/>
    <p:sldId id="437" r:id="rId36"/>
    <p:sldId id="438" r:id="rId37"/>
    <p:sldId id="419" r:id="rId38"/>
    <p:sldId id="421" r:id="rId39"/>
    <p:sldId id="422" r:id="rId40"/>
    <p:sldId id="403" r:id="rId41"/>
    <p:sldId id="404" r:id="rId42"/>
    <p:sldId id="405" r:id="rId43"/>
    <p:sldId id="430" r:id="rId44"/>
    <p:sldId id="431" r:id="rId45"/>
    <p:sldId id="432" r:id="rId46"/>
    <p:sldId id="434" r:id="rId47"/>
    <p:sldId id="288" r:id="rId48"/>
    <p:sldId id="447" r:id="rId49"/>
    <p:sldId id="475" r:id="rId50"/>
    <p:sldId id="448" r:id="rId51"/>
    <p:sldId id="449" r:id="rId52"/>
    <p:sldId id="452" r:id="rId53"/>
    <p:sldId id="453" r:id="rId54"/>
    <p:sldId id="454" r:id="rId55"/>
    <p:sldId id="455" r:id="rId56"/>
    <p:sldId id="467" r:id="rId57"/>
    <p:sldId id="468" r:id="rId58"/>
    <p:sldId id="471" r:id="rId59"/>
    <p:sldId id="469" r:id="rId60"/>
    <p:sldId id="474" r:id="rId61"/>
    <p:sldId id="30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88905" autoAdjust="0"/>
  </p:normalViewPr>
  <p:slideViewPr>
    <p:cSldViewPr>
      <p:cViewPr>
        <p:scale>
          <a:sx n="88" d="100"/>
          <a:sy n="88" d="100"/>
        </p:scale>
        <p:origin x="-1530"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44F71-FCEA-48A9-BDEE-C2EA50E5B7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5EDC1FE-E81D-41CA-BB9C-BE8F9DBCE5E5}">
      <dgm:prSet/>
      <dgm:spPr/>
      <dgm:t>
        <a:bodyPr/>
        <a:lstStyle/>
        <a:p>
          <a:pPr rtl="0"/>
          <a:r>
            <a:rPr lang="en-IN" dirty="0"/>
            <a:t>Introduction: GST A Game Changer</a:t>
          </a:r>
        </a:p>
      </dgm:t>
    </dgm:pt>
    <dgm:pt modelId="{8AD1DFD4-33E2-4914-86F8-F41230F1139B}" type="parTrans" cxnId="{31C4A298-08EB-4B00-99D9-CD513110F9AB}">
      <dgm:prSet/>
      <dgm:spPr/>
      <dgm:t>
        <a:bodyPr/>
        <a:lstStyle/>
        <a:p>
          <a:endParaRPr lang="en-IN"/>
        </a:p>
      </dgm:t>
    </dgm:pt>
    <dgm:pt modelId="{F1F19F21-9D03-4A49-9AD9-55754A553FB7}" type="sibTrans" cxnId="{31C4A298-08EB-4B00-99D9-CD513110F9AB}">
      <dgm:prSet/>
      <dgm:spPr/>
      <dgm:t>
        <a:bodyPr/>
        <a:lstStyle/>
        <a:p>
          <a:endParaRPr lang="en-IN"/>
        </a:p>
      </dgm:t>
    </dgm:pt>
    <dgm:pt modelId="{ECEA6182-5B43-495D-9D19-993D3FE23200}">
      <dgm:prSet/>
      <dgm:spPr/>
      <dgm:t>
        <a:bodyPr/>
        <a:lstStyle/>
        <a:p>
          <a:pPr rtl="0"/>
          <a:r>
            <a:rPr lang="en-IN" dirty="0"/>
            <a:t>Benefits and Salient Features of GST</a:t>
          </a:r>
        </a:p>
      </dgm:t>
    </dgm:pt>
    <dgm:pt modelId="{8C88186E-022D-4D3C-803E-8923117477DE}" type="parTrans" cxnId="{2C094F48-94E0-4CED-B64F-62DD7FA50AFA}">
      <dgm:prSet/>
      <dgm:spPr/>
      <dgm:t>
        <a:bodyPr/>
        <a:lstStyle/>
        <a:p>
          <a:endParaRPr lang="en-IN"/>
        </a:p>
      </dgm:t>
    </dgm:pt>
    <dgm:pt modelId="{96496BF4-4598-4A22-A73D-0D464CECDF26}" type="sibTrans" cxnId="{2C094F48-94E0-4CED-B64F-62DD7FA50AFA}">
      <dgm:prSet/>
      <dgm:spPr/>
      <dgm:t>
        <a:bodyPr/>
        <a:lstStyle/>
        <a:p>
          <a:endParaRPr lang="en-IN"/>
        </a:p>
      </dgm:t>
    </dgm:pt>
    <dgm:pt modelId="{1823F903-7DE9-47BA-BEF5-06FF8C792404}">
      <dgm:prSet/>
      <dgm:spPr/>
      <dgm:t>
        <a:bodyPr/>
        <a:lstStyle/>
        <a:p>
          <a:pPr rtl="0"/>
          <a:r>
            <a:rPr lang="en-IN" dirty="0"/>
            <a:t>Role of Technology</a:t>
          </a:r>
        </a:p>
      </dgm:t>
    </dgm:pt>
    <dgm:pt modelId="{21662A30-8DC8-458A-A14B-803E12F87687}" type="parTrans" cxnId="{69269441-6D74-4312-A957-7776B4D9A0E4}">
      <dgm:prSet/>
      <dgm:spPr/>
      <dgm:t>
        <a:bodyPr/>
        <a:lstStyle/>
        <a:p>
          <a:endParaRPr lang="en-IN"/>
        </a:p>
      </dgm:t>
    </dgm:pt>
    <dgm:pt modelId="{A8EDCBC3-05BE-451E-B07F-07CDB4E606FA}" type="sibTrans" cxnId="{69269441-6D74-4312-A957-7776B4D9A0E4}">
      <dgm:prSet/>
      <dgm:spPr/>
      <dgm:t>
        <a:bodyPr/>
        <a:lstStyle/>
        <a:p>
          <a:endParaRPr lang="en-IN"/>
        </a:p>
      </dgm:t>
    </dgm:pt>
    <dgm:pt modelId="{AAA5BD5C-B127-4062-866E-3CC80544AD33}">
      <dgm:prSet/>
      <dgm:spPr/>
      <dgm:t>
        <a:bodyPr/>
        <a:lstStyle/>
        <a:p>
          <a:pPr rtl="0"/>
          <a:r>
            <a:rPr lang="en-IN" dirty="0"/>
            <a:t>Registration and Returns</a:t>
          </a:r>
        </a:p>
      </dgm:t>
    </dgm:pt>
    <dgm:pt modelId="{FE18D754-4AC9-44F0-A1E4-1D7F0688783A}" type="parTrans" cxnId="{ACB86021-775A-49AE-B0D4-D8D0FAC8A051}">
      <dgm:prSet/>
      <dgm:spPr/>
      <dgm:t>
        <a:bodyPr/>
        <a:lstStyle/>
        <a:p>
          <a:endParaRPr lang="en-US"/>
        </a:p>
      </dgm:t>
    </dgm:pt>
    <dgm:pt modelId="{8B45633F-07BC-46A8-AECC-02E9356741FD}" type="sibTrans" cxnId="{ACB86021-775A-49AE-B0D4-D8D0FAC8A051}">
      <dgm:prSet/>
      <dgm:spPr/>
      <dgm:t>
        <a:bodyPr/>
        <a:lstStyle/>
        <a:p>
          <a:endParaRPr lang="en-US"/>
        </a:p>
      </dgm:t>
    </dgm:pt>
    <dgm:pt modelId="{BEFBCC60-3376-4F33-954B-28C5DC427B1A}">
      <dgm:prSet/>
      <dgm:spPr/>
      <dgm:t>
        <a:bodyPr/>
        <a:lstStyle/>
        <a:p>
          <a:pPr rtl="0"/>
          <a:r>
            <a:rPr lang="en-IN" dirty="0"/>
            <a:t>IGST Mechanism</a:t>
          </a:r>
        </a:p>
      </dgm:t>
    </dgm:pt>
    <dgm:pt modelId="{B666CB89-FD4C-405D-8EA1-1BFE3C48C585}" type="parTrans" cxnId="{3CDBB8EB-6C7B-44F9-82A9-F6D0C9ABC2F7}">
      <dgm:prSet/>
      <dgm:spPr/>
      <dgm:t>
        <a:bodyPr/>
        <a:lstStyle/>
        <a:p>
          <a:endParaRPr lang="en-US"/>
        </a:p>
      </dgm:t>
    </dgm:pt>
    <dgm:pt modelId="{7CE49A27-7C7E-46CB-ACAB-480327A52E8B}" type="sibTrans" cxnId="{3CDBB8EB-6C7B-44F9-82A9-F6D0C9ABC2F7}">
      <dgm:prSet/>
      <dgm:spPr/>
      <dgm:t>
        <a:bodyPr/>
        <a:lstStyle/>
        <a:p>
          <a:endParaRPr lang="en-US"/>
        </a:p>
      </dgm:t>
    </dgm:pt>
    <dgm:pt modelId="{A4991BBE-6C6C-440A-8794-C705EB96ED64}" type="pres">
      <dgm:prSet presAssocID="{C6544F71-FCEA-48A9-BDEE-C2EA50E5B738}" presName="linear" presStyleCnt="0">
        <dgm:presLayoutVars>
          <dgm:animLvl val="lvl"/>
          <dgm:resizeHandles val="exact"/>
        </dgm:presLayoutVars>
      </dgm:prSet>
      <dgm:spPr/>
      <dgm:t>
        <a:bodyPr/>
        <a:lstStyle/>
        <a:p>
          <a:endParaRPr lang="en-US"/>
        </a:p>
      </dgm:t>
    </dgm:pt>
    <dgm:pt modelId="{24C779B0-764E-4D9E-A7A5-66A7A88BC121}" type="pres">
      <dgm:prSet presAssocID="{F5EDC1FE-E81D-41CA-BB9C-BE8F9DBCE5E5}" presName="parentText" presStyleLbl="node1" presStyleIdx="0" presStyleCnt="5">
        <dgm:presLayoutVars>
          <dgm:chMax val="0"/>
          <dgm:bulletEnabled val="1"/>
        </dgm:presLayoutVars>
      </dgm:prSet>
      <dgm:spPr/>
      <dgm:t>
        <a:bodyPr/>
        <a:lstStyle/>
        <a:p>
          <a:endParaRPr lang="en-US"/>
        </a:p>
      </dgm:t>
    </dgm:pt>
    <dgm:pt modelId="{4002C52F-9B9A-42BC-9395-BFAFB6776E05}" type="pres">
      <dgm:prSet presAssocID="{F1F19F21-9D03-4A49-9AD9-55754A553FB7}" presName="spacer" presStyleCnt="0"/>
      <dgm:spPr/>
    </dgm:pt>
    <dgm:pt modelId="{7485BEE7-14BA-4D68-9518-C8ECD0AA254E}" type="pres">
      <dgm:prSet presAssocID="{ECEA6182-5B43-495D-9D19-993D3FE23200}" presName="parentText" presStyleLbl="node1" presStyleIdx="1" presStyleCnt="5">
        <dgm:presLayoutVars>
          <dgm:chMax val="0"/>
          <dgm:bulletEnabled val="1"/>
        </dgm:presLayoutVars>
      </dgm:prSet>
      <dgm:spPr/>
      <dgm:t>
        <a:bodyPr/>
        <a:lstStyle/>
        <a:p>
          <a:endParaRPr lang="en-US"/>
        </a:p>
      </dgm:t>
    </dgm:pt>
    <dgm:pt modelId="{4419F56E-CFFC-4769-83DA-B6DE62C315A5}" type="pres">
      <dgm:prSet presAssocID="{96496BF4-4598-4A22-A73D-0D464CECDF26}" presName="spacer" presStyleCnt="0"/>
      <dgm:spPr/>
    </dgm:pt>
    <dgm:pt modelId="{10A735DC-6A3A-4AE8-8885-1C21BD5ACAFC}" type="pres">
      <dgm:prSet presAssocID="{BEFBCC60-3376-4F33-954B-28C5DC427B1A}" presName="parentText" presStyleLbl="node1" presStyleIdx="2" presStyleCnt="5">
        <dgm:presLayoutVars>
          <dgm:chMax val="0"/>
          <dgm:bulletEnabled val="1"/>
        </dgm:presLayoutVars>
      </dgm:prSet>
      <dgm:spPr/>
      <dgm:t>
        <a:bodyPr/>
        <a:lstStyle/>
        <a:p>
          <a:endParaRPr lang="en-US"/>
        </a:p>
      </dgm:t>
    </dgm:pt>
    <dgm:pt modelId="{A5A0EEDE-6FE6-4598-A46A-A1B7BD2250F8}" type="pres">
      <dgm:prSet presAssocID="{7CE49A27-7C7E-46CB-ACAB-480327A52E8B}" presName="spacer" presStyleCnt="0"/>
      <dgm:spPr/>
    </dgm:pt>
    <dgm:pt modelId="{44D23F8F-631C-4C18-BE34-EA3C7CBB7678}" type="pres">
      <dgm:prSet presAssocID="{AAA5BD5C-B127-4062-866E-3CC80544AD33}" presName="parentText" presStyleLbl="node1" presStyleIdx="3" presStyleCnt="5">
        <dgm:presLayoutVars>
          <dgm:chMax val="0"/>
          <dgm:bulletEnabled val="1"/>
        </dgm:presLayoutVars>
      </dgm:prSet>
      <dgm:spPr/>
      <dgm:t>
        <a:bodyPr/>
        <a:lstStyle/>
        <a:p>
          <a:endParaRPr lang="en-US"/>
        </a:p>
      </dgm:t>
    </dgm:pt>
    <dgm:pt modelId="{345BF91D-13DE-4B61-A777-5E7586402F04}" type="pres">
      <dgm:prSet presAssocID="{8B45633F-07BC-46A8-AECC-02E9356741FD}" presName="spacer" presStyleCnt="0"/>
      <dgm:spPr/>
    </dgm:pt>
    <dgm:pt modelId="{1CD80D64-4EEA-454B-B641-CA6BB0826B63}" type="pres">
      <dgm:prSet presAssocID="{1823F903-7DE9-47BA-BEF5-06FF8C792404}" presName="parentText" presStyleLbl="node1" presStyleIdx="4" presStyleCnt="5">
        <dgm:presLayoutVars>
          <dgm:chMax val="0"/>
          <dgm:bulletEnabled val="1"/>
        </dgm:presLayoutVars>
      </dgm:prSet>
      <dgm:spPr/>
      <dgm:t>
        <a:bodyPr/>
        <a:lstStyle/>
        <a:p>
          <a:endParaRPr lang="en-US"/>
        </a:p>
      </dgm:t>
    </dgm:pt>
  </dgm:ptLst>
  <dgm:cxnLst>
    <dgm:cxn modelId="{8439D25B-3736-4EE0-ACBE-CED7AF02FA66}" type="presOf" srcId="{C6544F71-FCEA-48A9-BDEE-C2EA50E5B738}" destId="{A4991BBE-6C6C-440A-8794-C705EB96ED64}" srcOrd="0" destOrd="0" presId="urn:microsoft.com/office/officeart/2005/8/layout/vList2"/>
    <dgm:cxn modelId="{31C4A298-08EB-4B00-99D9-CD513110F9AB}" srcId="{C6544F71-FCEA-48A9-BDEE-C2EA50E5B738}" destId="{F5EDC1FE-E81D-41CA-BB9C-BE8F9DBCE5E5}" srcOrd="0" destOrd="0" parTransId="{8AD1DFD4-33E2-4914-86F8-F41230F1139B}" sibTransId="{F1F19F21-9D03-4A49-9AD9-55754A553FB7}"/>
    <dgm:cxn modelId="{3CDBB8EB-6C7B-44F9-82A9-F6D0C9ABC2F7}" srcId="{C6544F71-FCEA-48A9-BDEE-C2EA50E5B738}" destId="{BEFBCC60-3376-4F33-954B-28C5DC427B1A}" srcOrd="2" destOrd="0" parTransId="{B666CB89-FD4C-405D-8EA1-1BFE3C48C585}" sibTransId="{7CE49A27-7C7E-46CB-ACAB-480327A52E8B}"/>
    <dgm:cxn modelId="{A027D8BB-DDB6-4C93-827F-F251C2CA050F}" type="presOf" srcId="{ECEA6182-5B43-495D-9D19-993D3FE23200}" destId="{7485BEE7-14BA-4D68-9518-C8ECD0AA254E}" srcOrd="0" destOrd="0" presId="urn:microsoft.com/office/officeart/2005/8/layout/vList2"/>
    <dgm:cxn modelId="{E7718D37-0B82-4261-AEFB-6F57A81591CE}" type="presOf" srcId="{F5EDC1FE-E81D-41CA-BB9C-BE8F9DBCE5E5}" destId="{24C779B0-764E-4D9E-A7A5-66A7A88BC121}" srcOrd="0" destOrd="0" presId="urn:microsoft.com/office/officeart/2005/8/layout/vList2"/>
    <dgm:cxn modelId="{AF557A49-56E1-456F-B473-55DACEC43B1F}" type="presOf" srcId="{AAA5BD5C-B127-4062-866E-3CC80544AD33}" destId="{44D23F8F-631C-4C18-BE34-EA3C7CBB7678}" srcOrd="0" destOrd="0" presId="urn:microsoft.com/office/officeart/2005/8/layout/vList2"/>
    <dgm:cxn modelId="{ACB86021-775A-49AE-B0D4-D8D0FAC8A051}" srcId="{C6544F71-FCEA-48A9-BDEE-C2EA50E5B738}" destId="{AAA5BD5C-B127-4062-866E-3CC80544AD33}" srcOrd="3" destOrd="0" parTransId="{FE18D754-4AC9-44F0-A1E4-1D7F0688783A}" sibTransId="{8B45633F-07BC-46A8-AECC-02E9356741FD}"/>
    <dgm:cxn modelId="{D14D682B-A23C-44F6-96AE-0B74D57AC482}" type="presOf" srcId="{1823F903-7DE9-47BA-BEF5-06FF8C792404}" destId="{1CD80D64-4EEA-454B-B641-CA6BB0826B63}" srcOrd="0" destOrd="0" presId="urn:microsoft.com/office/officeart/2005/8/layout/vList2"/>
    <dgm:cxn modelId="{6A5756DD-B308-4BEC-BAEA-CC3C346AB888}" type="presOf" srcId="{BEFBCC60-3376-4F33-954B-28C5DC427B1A}" destId="{10A735DC-6A3A-4AE8-8885-1C21BD5ACAFC}" srcOrd="0" destOrd="0" presId="urn:microsoft.com/office/officeart/2005/8/layout/vList2"/>
    <dgm:cxn modelId="{69269441-6D74-4312-A957-7776B4D9A0E4}" srcId="{C6544F71-FCEA-48A9-BDEE-C2EA50E5B738}" destId="{1823F903-7DE9-47BA-BEF5-06FF8C792404}" srcOrd="4" destOrd="0" parTransId="{21662A30-8DC8-458A-A14B-803E12F87687}" sibTransId="{A8EDCBC3-05BE-451E-B07F-07CDB4E606FA}"/>
    <dgm:cxn modelId="{2C094F48-94E0-4CED-B64F-62DD7FA50AFA}" srcId="{C6544F71-FCEA-48A9-BDEE-C2EA50E5B738}" destId="{ECEA6182-5B43-495D-9D19-993D3FE23200}" srcOrd="1" destOrd="0" parTransId="{8C88186E-022D-4D3C-803E-8923117477DE}" sibTransId="{96496BF4-4598-4A22-A73D-0D464CECDF26}"/>
    <dgm:cxn modelId="{87A5DC60-1FDC-4FB9-98A9-81014DC1375A}" type="presParOf" srcId="{A4991BBE-6C6C-440A-8794-C705EB96ED64}" destId="{24C779B0-764E-4D9E-A7A5-66A7A88BC121}" srcOrd="0" destOrd="0" presId="urn:microsoft.com/office/officeart/2005/8/layout/vList2"/>
    <dgm:cxn modelId="{93F083B8-A0FC-4BF3-BE11-917D0ABD32CD}" type="presParOf" srcId="{A4991BBE-6C6C-440A-8794-C705EB96ED64}" destId="{4002C52F-9B9A-42BC-9395-BFAFB6776E05}" srcOrd="1" destOrd="0" presId="urn:microsoft.com/office/officeart/2005/8/layout/vList2"/>
    <dgm:cxn modelId="{E756F33D-78B9-4614-9F4A-F7104C93E76D}" type="presParOf" srcId="{A4991BBE-6C6C-440A-8794-C705EB96ED64}" destId="{7485BEE7-14BA-4D68-9518-C8ECD0AA254E}" srcOrd="2" destOrd="0" presId="urn:microsoft.com/office/officeart/2005/8/layout/vList2"/>
    <dgm:cxn modelId="{502A5302-B5E6-4B04-9547-8C6096413A24}" type="presParOf" srcId="{A4991BBE-6C6C-440A-8794-C705EB96ED64}" destId="{4419F56E-CFFC-4769-83DA-B6DE62C315A5}" srcOrd="3" destOrd="0" presId="urn:microsoft.com/office/officeart/2005/8/layout/vList2"/>
    <dgm:cxn modelId="{0A920891-DDC4-4865-87A3-590CC57CC0CD}" type="presParOf" srcId="{A4991BBE-6C6C-440A-8794-C705EB96ED64}" destId="{10A735DC-6A3A-4AE8-8885-1C21BD5ACAFC}" srcOrd="4" destOrd="0" presId="urn:microsoft.com/office/officeart/2005/8/layout/vList2"/>
    <dgm:cxn modelId="{1A75BCAF-B6E3-4B94-AD63-16B66C0C5708}" type="presParOf" srcId="{A4991BBE-6C6C-440A-8794-C705EB96ED64}" destId="{A5A0EEDE-6FE6-4598-A46A-A1B7BD2250F8}" srcOrd="5" destOrd="0" presId="urn:microsoft.com/office/officeart/2005/8/layout/vList2"/>
    <dgm:cxn modelId="{B393E93D-DEE1-4C3B-B2A2-5AA39204F3AD}" type="presParOf" srcId="{A4991BBE-6C6C-440A-8794-C705EB96ED64}" destId="{44D23F8F-631C-4C18-BE34-EA3C7CBB7678}" srcOrd="6" destOrd="0" presId="urn:microsoft.com/office/officeart/2005/8/layout/vList2"/>
    <dgm:cxn modelId="{BF88FCDA-92B1-4F23-9DAE-E563842E00B7}" type="presParOf" srcId="{A4991BBE-6C6C-440A-8794-C705EB96ED64}" destId="{345BF91D-13DE-4B61-A777-5E7586402F04}" srcOrd="7" destOrd="0" presId="urn:microsoft.com/office/officeart/2005/8/layout/vList2"/>
    <dgm:cxn modelId="{7CBBA5F9-8BE8-4E6C-9734-0E45C4828BAE}" type="presParOf" srcId="{A4991BBE-6C6C-440A-8794-C705EB96ED64}" destId="{1CD80D64-4EEA-454B-B641-CA6BB0826B6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7BEAE-6876-4075-B6B9-899283B525AC}" type="doc">
      <dgm:prSet loTypeId="urn:microsoft.com/office/officeart/2005/8/layout/hierarchy3" loCatId="hierarchy" qsTypeId="urn:microsoft.com/office/officeart/2005/8/quickstyle/3d2#1" qsCatId="3D" csTypeId="urn:microsoft.com/office/officeart/2005/8/colors/accent5_1" csCatId="accent5" phldr="1"/>
      <dgm:spPr/>
      <dgm:t>
        <a:bodyPr/>
        <a:lstStyle/>
        <a:p>
          <a:endParaRPr lang="en-US"/>
        </a:p>
      </dgm:t>
    </dgm:pt>
    <dgm:pt modelId="{1438FD66-3293-46FB-9107-840E26624E0F}">
      <dgm:prSet phldrT="[Text]"/>
      <dgm:spPr/>
      <dgm:t>
        <a:bodyPr/>
        <a:lstStyle/>
        <a:p>
          <a:r>
            <a:rPr lang="en-US" dirty="0"/>
            <a:t>One Tax For</a:t>
          </a:r>
        </a:p>
      </dgm:t>
    </dgm:pt>
    <dgm:pt modelId="{2339D9CE-97D6-4373-8FCA-1311B5A5660C}" type="parTrans" cxnId="{9808C8B7-E1F0-4823-AC7C-BD75F3BD502C}">
      <dgm:prSet/>
      <dgm:spPr/>
      <dgm:t>
        <a:bodyPr/>
        <a:lstStyle/>
        <a:p>
          <a:endParaRPr lang="en-US"/>
        </a:p>
      </dgm:t>
    </dgm:pt>
    <dgm:pt modelId="{2F967744-B6F4-46AB-9B8C-2E3CAB22A4B4}" type="sibTrans" cxnId="{9808C8B7-E1F0-4823-AC7C-BD75F3BD502C}">
      <dgm:prSet/>
      <dgm:spPr/>
      <dgm:t>
        <a:bodyPr/>
        <a:lstStyle/>
        <a:p>
          <a:endParaRPr lang="en-US"/>
        </a:p>
      </dgm:t>
    </dgm:pt>
    <dgm:pt modelId="{E9819839-1073-4D30-AE70-D7C70DCC96A9}">
      <dgm:prSet phldrT="[Text]"/>
      <dgm:spPr/>
      <dgm:t>
        <a:bodyPr/>
        <a:lstStyle/>
        <a:p>
          <a:r>
            <a:rPr lang="en-US" dirty="0"/>
            <a:t>Manufacturing</a:t>
          </a:r>
        </a:p>
      </dgm:t>
    </dgm:pt>
    <dgm:pt modelId="{1EB8FE7A-BA4F-44D5-9FC1-30B0431752DE}" type="parTrans" cxnId="{10989937-47E9-4F52-BF46-A0C158F3E3FA}">
      <dgm:prSet/>
      <dgm:spPr/>
      <dgm:t>
        <a:bodyPr/>
        <a:lstStyle/>
        <a:p>
          <a:endParaRPr lang="en-US"/>
        </a:p>
      </dgm:t>
    </dgm:pt>
    <dgm:pt modelId="{2952620F-CE4D-40DB-8923-0D2D724669F3}" type="sibTrans" cxnId="{10989937-47E9-4F52-BF46-A0C158F3E3FA}">
      <dgm:prSet/>
      <dgm:spPr/>
      <dgm:t>
        <a:bodyPr/>
        <a:lstStyle/>
        <a:p>
          <a:endParaRPr lang="en-US"/>
        </a:p>
      </dgm:t>
    </dgm:pt>
    <dgm:pt modelId="{659B2BAA-3ADD-44C7-9D49-22F494C374C9}">
      <dgm:prSet phldrT="[Text]"/>
      <dgm:spPr/>
      <dgm:t>
        <a:bodyPr/>
        <a:lstStyle/>
        <a:p>
          <a:r>
            <a:rPr lang="en-US" dirty="0"/>
            <a:t>Trading</a:t>
          </a:r>
        </a:p>
      </dgm:t>
    </dgm:pt>
    <dgm:pt modelId="{30C7E324-92D4-4D8E-8AB4-6A21C753AB5B}" type="parTrans" cxnId="{E1EF72DD-B48F-4822-A306-AB8A53F2287D}">
      <dgm:prSet/>
      <dgm:spPr/>
      <dgm:t>
        <a:bodyPr/>
        <a:lstStyle/>
        <a:p>
          <a:endParaRPr lang="en-US"/>
        </a:p>
      </dgm:t>
    </dgm:pt>
    <dgm:pt modelId="{DE7B230B-5BBA-41FD-A941-6F9A7B1D03C8}" type="sibTrans" cxnId="{E1EF72DD-B48F-4822-A306-AB8A53F2287D}">
      <dgm:prSet/>
      <dgm:spPr/>
      <dgm:t>
        <a:bodyPr/>
        <a:lstStyle/>
        <a:p>
          <a:endParaRPr lang="en-US"/>
        </a:p>
      </dgm:t>
    </dgm:pt>
    <dgm:pt modelId="{58D557FA-F067-445F-BB84-0AE14D944B4C}">
      <dgm:prSet phldrT="[Text]"/>
      <dgm:spPr/>
      <dgm:t>
        <a:bodyPr/>
        <a:lstStyle/>
        <a:p>
          <a:r>
            <a:rPr lang="en-US" dirty="0"/>
            <a:t>Services</a:t>
          </a:r>
        </a:p>
      </dgm:t>
    </dgm:pt>
    <dgm:pt modelId="{8C36A91E-246C-40CC-B590-D1DC3899CC36}" type="parTrans" cxnId="{C532B503-D3E6-4082-AEF7-B07FE917815D}">
      <dgm:prSet/>
      <dgm:spPr/>
      <dgm:t>
        <a:bodyPr/>
        <a:lstStyle/>
        <a:p>
          <a:endParaRPr lang="en-US"/>
        </a:p>
      </dgm:t>
    </dgm:pt>
    <dgm:pt modelId="{EADC3FB7-EB8B-430F-A32C-C89C9EA1DAEB}" type="sibTrans" cxnId="{C532B503-D3E6-4082-AEF7-B07FE917815D}">
      <dgm:prSet/>
      <dgm:spPr/>
      <dgm:t>
        <a:bodyPr/>
        <a:lstStyle/>
        <a:p>
          <a:endParaRPr lang="en-US"/>
        </a:p>
      </dgm:t>
    </dgm:pt>
    <dgm:pt modelId="{928DDE3F-6AB3-4D17-A098-DD4B7F5118D4}" type="pres">
      <dgm:prSet presAssocID="{7C67BEAE-6876-4075-B6B9-899283B525AC}" presName="diagram" presStyleCnt="0">
        <dgm:presLayoutVars>
          <dgm:chPref val="1"/>
          <dgm:dir/>
          <dgm:animOne val="branch"/>
          <dgm:animLvl val="lvl"/>
          <dgm:resizeHandles/>
        </dgm:presLayoutVars>
      </dgm:prSet>
      <dgm:spPr/>
      <dgm:t>
        <a:bodyPr/>
        <a:lstStyle/>
        <a:p>
          <a:endParaRPr lang="en-US"/>
        </a:p>
      </dgm:t>
    </dgm:pt>
    <dgm:pt modelId="{F6EC2D30-03F3-483B-8C19-4614E4C678E7}" type="pres">
      <dgm:prSet presAssocID="{1438FD66-3293-46FB-9107-840E26624E0F}" presName="root" presStyleCnt="0"/>
      <dgm:spPr/>
    </dgm:pt>
    <dgm:pt modelId="{B15ED12E-7E52-49C4-A85A-B775C5E4F54C}" type="pres">
      <dgm:prSet presAssocID="{1438FD66-3293-46FB-9107-840E26624E0F}" presName="rootComposite" presStyleCnt="0"/>
      <dgm:spPr/>
    </dgm:pt>
    <dgm:pt modelId="{A1CBB1CE-9344-485C-9CD0-509BE119BCB1}" type="pres">
      <dgm:prSet presAssocID="{1438FD66-3293-46FB-9107-840E26624E0F}" presName="rootText" presStyleLbl="node1" presStyleIdx="0" presStyleCnt="1"/>
      <dgm:spPr/>
      <dgm:t>
        <a:bodyPr/>
        <a:lstStyle/>
        <a:p>
          <a:endParaRPr lang="en-US"/>
        </a:p>
      </dgm:t>
    </dgm:pt>
    <dgm:pt modelId="{0D84AA63-9733-45BE-81A1-9477B7CA6C87}" type="pres">
      <dgm:prSet presAssocID="{1438FD66-3293-46FB-9107-840E26624E0F}" presName="rootConnector" presStyleLbl="node1" presStyleIdx="0" presStyleCnt="1"/>
      <dgm:spPr/>
      <dgm:t>
        <a:bodyPr/>
        <a:lstStyle/>
        <a:p>
          <a:endParaRPr lang="en-US"/>
        </a:p>
      </dgm:t>
    </dgm:pt>
    <dgm:pt modelId="{790E2FF9-A3F2-4191-AF02-BE3C775366EB}" type="pres">
      <dgm:prSet presAssocID="{1438FD66-3293-46FB-9107-840E26624E0F}" presName="childShape" presStyleCnt="0"/>
      <dgm:spPr/>
    </dgm:pt>
    <dgm:pt modelId="{8B4576FA-A3F9-449C-A8C8-1AA027612033}" type="pres">
      <dgm:prSet presAssocID="{1EB8FE7A-BA4F-44D5-9FC1-30B0431752DE}" presName="Name13" presStyleLbl="parChTrans1D2" presStyleIdx="0" presStyleCnt="3"/>
      <dgm:spPr/>
      <dgm:t>
        <a:bodyPr/>
        <a:lstStyle/>
        <a:p>
          <a:endParaRPr lang="en-US"/>
        </a:p>
      </dgm:t>
    </dgm:pt>
    <dgm:pt modelId="{469DA331-B091-45DB-816A-CBA08A3CBE13}" type="pres">
      <dgm:prSet presAssocID="{E9819839-1073-4D30-AE70-D7C70DCC96A9}" presName="childText" presStyleLbl="bgAcc1" presStyleIdx="0" presStyleCnt="3">
        <dgm:presLayoutVars>
          <dgm:bulletEnabled val="1"/>
        </dgm:presLayoutVars>
      </dgm:prSet>
      <dgm:spPr/>
      <dgm:t>
        <a:bodyPr/>
        <a:lstStyle/>
        <a:p>
          <a:endParaRPr lang="en-US"/>
        </a:p>
      </dgm:t>
    </dgm:pt>
    <dgm:pt modelId="{E34363D9-EE97-42EB-BA75-5AAE8B3C2957}" type="pres">
      <dgm:prSet presAssocID="{30C7E324-92D4-4D8E-8AB4-6A21C753AB5B}" presName="Name13" presStyleLbl="parChTrans1D2" presStyleIdx="1" presStyleCnt="3"/>
      <dgm:spPr/>
      <dgm:t>
        <a:bodyPr/>
        <a:lstStyle/>
        <a:p>
          <a:endParaRPr lang="en-US"/>
        </a:p>
      </dgm:t>
    </dgm:pt>
    <dgm:pt modelId="{ECFFDD07-AA87-4A2E-8172-2F00D2DAE1AA}" type="pres">
      <dgm:prSet presAssocID="{659B2BAA-3ADD-44C7-9D49-22F494C374C9}" presName="childText" presStyleLbl="bgAcc1" presStyleIdx="1" presStyleCnt="3">
        <dgm:presLayoutVars>
          <dgm:bulletEnabled val="1"/>
        </dgm:presLayoutVars>
      </dgm:prSet>
      <dgm:spPr/>
      <dgm:t>
        <a:bodyPr/>
        <a:lstStyle/>
        <a:p>
          <a:endParaRPr lang="en-US"/>
        </a:p>
      </dgm:t>
    </dgm:pt>
    <dgm:pt modelId="{22B77204-8798-45D6-94FE-1D80D86B855D}" type="pres">
      <dgm:prSet presAssocID="{8C36A91E-246C-40CC-B590-D1DC3899CC36}" presName="Name13" presStyleLbl="parChTrans1D2" presStyleIdx="2" presStyleCnt="3"/>
      <dgm:spPr/>
      <dgm:t>
        <a:bodyPr/>
        <a:lstStyle/>
        <a:p>
          <a:endParaRPr lang="en-US"/>
        </a:p>
      </dgm:t>
    </dgm:pt>
    <dgm:pt modelId="{D825E0CB-05D8-4D17-9295-A0319E61CB3C}" type="pres">
      <dgm:prSet presAssocID="{58D557FA-F067-445F-BB84-0AE14D944B4C}" presName="childText" presStyleLbl="bgAcc1" presStyleIdx="2" presStyleCnt="3">
        <dgm:presLayoutVars>
          <dgm:bulletEnabled val="1"/>
        </dgm:presLayoutVars>
      </dgm:prSet>
      <dgm:spPr/>
      <dgm:t>
        <a:bodyPr/>
        <a:lstStyle/>
        <a:p>
          <a:endParaRPr lang="en-US"/>
        </a:p>
      </dgm:t>
    </dgm:pt>
  </dgm:ptLst>
  <dgm:cxnLst>
    <dgm:cxn modelId="{41E0D359-9A0F-4726-9A15-B171E92283F2}" type="presOf" srcId="{58D557FA-F067-445F-BB84-0AE14D944B4C}" destId="{D825E0CB-05D8-4D17-9295-A0319E61CB3C}" srcOrd="0" destOrd="0" presId="urn:microsoft.com/office/officeart/2005/8/layout/hierarchy3"/>
    <dgm:cxn modelId="{37594103-DCBD-41EB-AF49-EBA8EF0FB6FD}" type="presOf" srcId="{659B2BAA-3ADD-44C7-9D49-22F494C374C9}" destId="{ECFFDD07-AA87-4A2E-8172-2F00D2DAE1AA}" srcOrd="0" destOrd="0" presId="urn:microsoft.com/office/officeart/2005/8/layout/hierarchy3"/>
    <dgm:cxn modelId="{E1EF72DD-B48F-4822-A306-AB8A53F2287D}" srcId="{1438FD66-3293-46FB-9107-840E26624E0F}" destId="{659B2BAA-3ADD-44C7-9D49-22F494C374C9}" srcOrd="1" destOrd="0" parTransId="{30C7E324-92D4-4D8E-8AB4-6A21C753AB5B}" sibTransId="{DE7B230B-5BBA-41FD-A941-6F9A7B1D03C8}"/>
    <dgm:cxn modelId="{10989937-47E9-4F52-BF46-A0C158F3E3FA}" srcId="{1438FD66-3293-46FB-9107-840E26624E0F}" destId="{E9819839-1073-4D30-AE70-D7C70DCC96A9}" srcOrd="0" destOrd="0" parTransId="{1EB8FE7A-BA4F-44D5-9FC1-30B0431752DE}" sibTransId="{2952620F-CE4D-40DB-8923-0D2D724669F3}"/>
    <dgm:cxn modelId="{61E6D278-72CF-44C9-B847-72BC5D8DEC1A}" type="presOf" srcId="{1EB8FE7A-BA4F-44D5-9FC1-30B0431752DE}" destId="{8B4576FA-A3F9-449C-A8C8-1AA027612033}" srcOrd="0" destOrd="0" presId="urn:microsoft.com/office/officeart/2005/8/layout/hierarchy3"/>
    <dgm:cxn modelId="{9808C8B7-E1F0-4823-AC7C-BD75F3BD502C}" srcId="{7C67BEAE-6876-4075-B6B9-899283B525AC}" destId="{1438FD66-3293-46FB-9107-840E26624E0F}" srcOrd="0" destOrd="0" parTransId="{2339D9CE-97D6-4373-8FCA-1311B5A5660C}" sibTransId="{2F967744-B6F4-46AB-9B8C-2E3CAB22A4B4}"/>
    <dgm:cxn modelId="{511229A8-8192-49F0-9D6F-8C2C34CA0F96}" type="presOf" srcId="{1438FD66-3293-46FB-9107-840E26624E0F}" destId="{0D84AA63-9733-45BE-81A1-9477B7CA6C87}" srcOrd="1" destOrd="0" presId="urn:microsoft.com/office/officeart/2005/8/layout/hierarchy3"/>
    <dgm:cxn modelId="{C532B503-D3E6-4082-AEF7-B07FE917815D}" srcId="{1438FD66-3293-46FB-9107-840E26624E0F}" destId="{58D557FA-F067-445F-BB84-0AE14D944B4C}" srcOrd="2" destOrd="0" parTransId="{8C36A91E-246C-40CC-B590-D1DC3899CC36}" sibTransId="{EADC3FB7-EB8B-430F-A32C-C89C9EA1DAEB}"/>
    <dgm:cxn modelId="{734A6780-7B94-455D-90C2-E9C6F3672B30}" type="presOf" srcId="{8C36A91E-246C-40CC-B590-D1DC3899CC36}" destId="{22B77204-8798-45D6-94FE-1D80D86B855D}" srcOrd="0" destOrd="0" presId="urn:microsoft.com/office/officeart/2005/8/layout/hierarchy3"/>
    <dgm:cxn modelId="{9A64BC4D-52BB-48CF-9780-3E28EBD4A439}" type="presOf" srcId="{30C7E324-92D4-4D8E-8AB4-6A21C753AB5B}" destId="{E34363D9-EE97-42EB-BA75-5AAE8B3C2957}" srcOrd="0" destOrd="0" presId="urn:microsoft.com/office/officeart/2005/8/layout/hierarchy3"/>
    <dgm:cxn modelId="{D33BDBA5-3E9C-40CD-A710-020741207802}" type="presOf" srcId="{1438FD66-3293-46FB-9107-840E26624E0F}" destId="{A1CBB1CE-9344-485C-9CD0-509BE119BCB1}" srcOrd="0" destOrd="0" presId="urn:microsoft.com/office/officeart/2005/8/layout/hierarchy3"/>
    <dgm:cxn modelId="{ED8C03DC-3D2A-4D42-B737-AD81442D61A4}" type="presOf" srcId="{7C67BEAE-6876-4075-B6B9-899283B525AC}" destId="{928DDE3F-6AB3-4D17-A098-DD4B7F5118D4}" srcOrd="0" destOrd="0" presId="urn:microsoft.com/office/officeart/2005/8/layout/hierarchy3"/>
    <dgm:cxn modelId="{D485330F-D009-43ED-B808-B5CC160159F7}" type="presOf" srcId="{E9819839-1073-4D30-AE70-D7C70DCC96A9}" destId="{469DA331-B091-45DB-816A-CBA08A3CBE13}" srcOrd="0" destOrd="0" presId="urn:microsoft.com/office/officeart/2005/8/layout/hierarchy3"/>
    <dgm:cxn modelId="{EEDEAAD1-E840-499D-A0EC-954835FC6F8F}" type="presParOf" srcId="{928DDE3F-6AB3-4D17-A098-DD4B7F5118D4}" destId="{F6EC2D30-03F3-483B-8C19-4614E4C678E7}" srcOrd="0" destOrd="0" presId="urn:microsoft.com/office/officeart/2005/8/layout/hierarchy3"/>
    <dgm:cxn modelId="{D0E4569B-F372-457A-9B00-B3BA7E7D07A6}" type="presParOf" srcId="{F6EC2D30-03F3-483B-8C19-4614E4C678E7}" destId="{B15ED12E-7E52-49C4-A85A-B775C5E4F54C}" srcOrd="0" destOrd="0" presId="urn:microsoft.com/office/officeart/2005/8/layout/hierarchy3"/>
    <dgm:cxn modelId="{0A45AC7B-9489-4014-B02D-9024B39B574F}" type="presParOf" srcId="{B15ED12E-7E52-49C4-A85A-B775C5E4F54C}" destId="{A1CBB1CE-9344-485C-9CD0-509BE119BCB1}" srcOrd="0" destOrd="0" presId="urn:microsoft.com/office/officeart/2005/8/layout/hierarchy3"/>
    <dgm:cxn modelId="{03DBA360-193A-4F2F-A2BE-63DAFBE9052B}" type="presParOf" srcId="{B15ED12E-7E52-49C4-A85A-B775C5E4F54C}" destId="{0D84AA63-9733-45BE-81A1-9477B7CA6C87}" srcOrd="1" destOrd="0" presId="urn:microsoft.com/office/officeart/2005/8/layout/hierarchy3"/>
    <dgm:cxn modelId="{08BDCABF-CF66-47CB-88C5-C0CC2FE4AA44}" type="presParOf" srcId="{F6EC2D30-03F3-483B-8C19-4614E4C678E7}" destId="{790E2FF9-A3F2-4191-AF02-BE3C775366EB}" srcOrd="1" destOrd="0" presId="urn:microsoft.com/office/officeart/2005/8/layout/hierarchy3"/>
    <dgm:cxn modelId="{0C848120-8E59-408E-856D-94290A887DDF}" type="presParOf" srcId="{790E2FF9-A3F2-4191-AF02-BE3C775366EB}" destId="{8B4576FA-A3F9-449C-A8C8-1AA027612033}" srcOrd="0" destOrd="0" presId="urn:microsoft.com/office/officeart/2005/8/layout/hierarchy3"/>
    <dgm:cxn modelId="{1CF94DBD-44B1-420A-ACBA-B29A4D99EEFA}" type="presParOf" srcId="{790E2FF9-A3F2-4191-AF02-BE3C775366EB}" destId="{469DA331-B091-45DB-816A-CBA08A3CBE13}" srcOrd="1" destOrd="0" presId="urn:microsoft.com/office/officeart/2005/8/layout/hierarchy3"/>
    <dgm:cxn modelId="{8281F40F-15E8-4059-880B-BDF7F85A7F65}" type="presParOf" srcId="{790E2FF9-A3F2-4191-AF02-BE3C775366EB}" destId="{E34363D9-EE97-42EB-BA75-5AAE8B3C2957}" srcOrd="2" destOrd="0" presId="urn:microsoft.com/office/officeart/2005/8/layout/hierarchy3"/>
    <dgm:cxn modelId="{EC901B02-770D-4F2F-960C-5948B1958C56}" type="presParOf" srcId="{790E2FF9-A3F2-4191-AF02-BE3C775366EB}" destId="{ECFFDD07-AA87-4A2E-8172-2F00D2DAE1AA}" srcOrd="3" destOrd="0" presId="urn:microsoft.com/office/officeart/2005/8/layout/hierarchy3"/>
    <dgm:cxn modelId="{86A165CD-1628-44E8-BD7D-920BE01280CC}" type="presParOf" srcId="{790E2FF9-A3F2-4191-AF02-BE3C775366EB}" destId="{22B77204-8798-45D6-94FE-1D80D86B855D}" srcOrd="4" destOrd="0" presId="urn:microsoft.com/office/officeart/2005/8/layout/hierarchy3"/>
    <dgm:cxn modelId="{C984D160-813E-4767-8347-4193661B7BD3}" type="presParOf" srcId="{790E2FF9-A3F2-4191-AF02-BE3C775366EB}" destId="{D825E0CB-05D8-4D17-9295-A0319E61CB3C}"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779B0-764E-4D9E-A7A5-66A7A88BC121}">
      <dsp:nvSpPr>
        <dsp:cNvPr id="0" name=""/>
        <dsp:cNvSpPr/>
      </dsp:nvSpPr>
      <dsp:spPr>
        <a:xfrm>
          <a:off x="0" y="13881"/>
          <a:ext cx="82296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IN" sz="3500" kern="1200" dirty="0"/>
            <a:t>Introduction: GST A Game Changer</a:t>
          </a:r>
        </a:p>
      </dsp:txBody>
      <dsp:txXfrm>
        <a:off x="39980" y="53861"/>
        <a:ext cx="8149640" cy="739039"/>
      </dsp:txXfrm>
    </dsp:sp>
    <dsp:sp modelId="{7485BEE7-14BA-4D68-9518-C8ECD0AA254E}">
      <dsp:nvSpPr>
        <dsp:cNvPr id="0" name=""/>
        <dsp:cNvSpPr/>
      </dsp:nvSpPr>
      <dsp:spPr>
        <a:xfrm>
          <a:off x="0" y="933681"/>
          <a:ext cx="82296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IN" sz="3500" kern="1200" dirty="0"/>
            <a:t>Benefits and Salient Features of GST</a:t>
          </a:r>
        </a:p>
      </dsp:txBody>
      <dsp:txXfrm>
        <a:off x="39980" y="973661"/>
        <a:ext cx="8149640" cy="739039"/>
      </dsp:txXfrm>
    </dsp:sp>
    <dsp:sp modelId="{10A735DC-6A3A-4AE8-8885-1C21BD5ACAFC}">
      <dsp:nvSpPr>
        <dsp:cNvPr id="0" name=""/>
        <dsp:cNvSpPr/>
      </dsp:nvSpPr>
      <dsp:spPr>
        <a:xfrm>
          <a:off x="0" y="1853481"/>
          <a:ext cx="82296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IN" sz="3500" kern="1200" dirty="0"/>
            <a:t>IGST Mechanism</a:t>
          </a:r>
        </a:p>
      </dsp:txBody>
      <dsp:txXfrm>
        <a:off x="39980" y="1893461"/>
        <a:ext cx="8149640" cy="739039"/>
      </dsp:txXfrm>
    </dsp:sp>
    <dsp:sp modelId="{44D23F8F-631C-4C18-BE34-EA3C7CBB7678}">
      <dsp:nvSpPr>
        <dsp:cNvPr id="0" name=""/>
        <dsp:cNvSpPr/>
      </dsp:nvSpPr>
      <dsp:spPr>
        <a:xfrm>
          <a:off x="0" y="2773281"/>
          <a:ext cx="82296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IN" sz="3500" kern="1200" dirty="0"/>
            <a:t>Registration and Returns</a:t>
          </a:r>
        </a:p>
      </dsp:txBody>
      <dsp:txXfrm>
        <a:off x="39980" y="2813261"/>
        <a:ext cx="8149640" cy="739039"/>
      </dsp:txXfrm>
    </dsp:sp>
    <dsp:sp modelId="{1CD80D64-4EEA-454B-B641-CA6BB0826B63}">
      <dsp:nvSpPr>
        <dsp:cNvPr id="0" name=""/>
        <dsp:cNvSpPr/>
      </dsp:nvSpPr>
      <dsp:spPr>
        <a:xfrm>
          <a:off x="0" y="3693081"/>
          <a:ext cx="8229600" cy="818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IN" sz="3500" kern="1200" dirty="0"/>
            <a:t>Role of Technology</a:t>
          </a:r>
        </a:p>
      </dsp:txBody>
      <dsp:txXfrm>
        <a:off x="39980" y="3733061"/>
        <a:ext cx="8149640" cy="739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BB1CE-9344-485C-9CD0-509BE119BCB1}">
      <dsp:nvSpPr>
        <dsp:cNvPr id="0" name=""/>
        <dsp:cNvSpPr/>
      </dsp:nvSpPr>
      <dsp:spPr>
        <a:xfrm>
          <a:off x="848320" y="503"/>
          <a:ext cx="2113359" cy="105667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a:t>One Tax For</a:t>
          </a:r>
        </a:p>
      </dsp:txBody>
      <dsp:txXfrm>
        <a:off x="879269" y="31452"/>
        <a:ext cx="2051461" cy="994781"/>
      </dsp:txXfrm>
    </dsp:sp>
    <dsp:sp modelId="{8B4576FA-A3F9-449C-A8C8-1AA027612033}">
      <dsp:nvSpPr>
        <dsp:cNvPr id="0" name=""/>
        <dsp:cNvSpPr/>
      </dsp:nvSpPr>
      <dsp:spPr>
        <a:xfrm>
          <a:off x="1059656" y="1057182"/>
          <a:ext cx="211335" cy="792509"/>
        </a:xfrm>
        <a:custGeom>
          <a:avLst/>
          <a:gdLst/>
          <a:ahLst/>
          <a:cxnLst/>
          <a:rect l="0" t="0" r="0" b="0"/>
          <a:pathLst>
            <a:path>
              <a:moveTo>
                <a:pt x="0" y="0"/>
              </a:moveTo>
              <a:lnTo>
                <a:pt x="0" y="792509"/>
              </a:lnTo>
              <a:lnTo>
                <a:pt x="211335" y="792509"/>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69DA331-B091-45DB-816A-CBA08A3CBE13}">
      <dsp:nvSpPr>
        <dsp:cNvPr id="0" name=""/>
        <dsp:cNvSpPr/>
      </dsp:nvSpPr>
      <dsp:spPr>
        <a:xfrm>
          <a:off x="1270992" y="1321352"/>
          <a:ext cx="1690687" cy="1056679"/>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a:t>Manufacturing</a:t>
          </a:r>
        </a:p>
      </dsp:txBody>
      <dsp:txXfrm>
        <a:off x="1301941" y="1352301"/>
        <a:ext cx="1628789" cy="994781"/>
      </dsp:txXfrm>
    </dsp:sp>
    <dsp:sp modelId="{E34363D9-EE97-42EB-BA75-5AAE8B3C2957}">
      <dsp:nvSpPr>
        <dsp:cNvPr id="0" name=""/>
        <dsp:cNvSpPr/>
      </dsp:nvSpPr>
      <dsp:spPr>
        <a:xfrm>
          <a:off x="1059656" y="1057182"/>
          <a:ext cx="211335" cy="2113359"/>
        </a:xfrm>
        <a:custGeom>
          <a:avLst/>
          <a:gdLst/>
          <a:ahLst/>
          <a:cxnLst/>
          <a:rect l="0" t="0" r="0" b="0"/>
          <a:pathLst>
            <a:path>
              <a:moveTo>
                <a:pt x="0" y="0"/>
              </a:moveTo>
              <a:lnTo>
                <a:pt x="0" y="2113359"/>
              </a:lnTo>
              <a:lnTo>
                <a:pt x="211335" y="2113359"/>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FFDD07-AA87-4A2E-8172-2F00D2DAE1AA}">
      <dsp:nvSpPr>
        <dsp:cNvPr id="0" name=""/>
        <dsp:cNvSpPr/>
      </dsp:nvSpPr>
      <dsp:spPr>
        <a:xfrm>
          <a:off x="1270992" y="2642202"/>
          <a:ext cx="1690687" cy="1056679"/>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a:t>Trading</a:t>
          </a:r>
        </a:p>
      </dsp:txBody>
      <dsp:txXfrm>
        <a:off x="1301941" y="2673151"/>
        <a:ext cx="1628789" cy="994781"/>
      </dsp:txXfrm>
    </dsp:sp>
    <dsp:sp modelId="{22B77204-8798-45D6-94FE-1D80D86B855D}">
      <dsp:nvSpPr>
        <dsp:cNvPr id="0" name=""/>
        <dsp:cNvSpPr/>
      </dsp:nvSpPr>
      <dsp:spPr>
        <a:xfrm>
          <a:off x="1059656" y="1057182"/>
          <a:ext cx="211335" cy="3434208"/>
        </a:xfrm>
        <a:custGeom>
          <a:avLst/>
          <a:gdLst/>
          <a:ahLst/>
          <a:cxnLst/>
          <a:rect l="0" t="0" r="0" b="0"/>
          <a:pathLst>
            <a:path>
              <a:moveTo>
                <a:pt x="0" y="0"/>
              </a:moveTo>
              <a:lnTo>
                <a:pt x="0" y="3434208"/>
              </a:lnTo>
              <a:lnTo>
                <a:pt x="211335" y="3434208"/>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25E0CB-05D8-4D17-9295-A0319E61CB3C}">
      <dsp:nvSpPr>
        <dsp:cNvPr id="0" name=""/>
        <dsp:cNvSpPr/>
      </dsp:nvSpPr>
      <dsp:spPr>
        <a:xfrm>
          <a:off x="1270992" y="3963052"/>
          <a:ext cx="1690687" cy="1056679"/>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a:t>Services</a:t>
          </a:r>
        </a:p>
      </dsp:txBody>
      <dsp:txXfrm>
        <a:off x="1301941" y="3994001"/>
        <a:ext cx="1628789" cy="9947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B7005-E718-46D9-B0DB-8A4921AB9EFB}" type="datetimeFigureOut">
              <a:rPr lang="en-US" smtClean="0">
                <a:latin typeface="Calibri" pitchFamily="34" charset="0"/>
              </a:rPr>
              <a:pPr/>
              <a:t>4/13/2017</a:t>
            </a:fld>
            <a:endParaRPr lang="en-IN" dirty="0">
              <a:latin typeface="Calibri"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latin typeface="Calibri"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9ADC83-6762-428D-B953-FD2E9B9CEC8D}" type="slidenum">
              <a:rPr lang="en-IN" smtClean="0">
                <a:latin typeface="Calibri" pitchFamily="34" charset="0"/>
              </a:rPr>
              <a:pPr/>
              <a:t>‹#›</a:t>
            </a:fld>
            <a:endParaRPr lang="en-IN" dirty="0">
              <a:latin typeface="Calibri" pitchFamily="34" charset="0"/>
            </a:endParaRPr>
          </a:p>
        </p:txBody>
      </p:sp>
    </p:spTree>
    <p:extLst>
      <p:ext uri="{BB962C8B-B14F-4D97-AF65-F5344CB8AC3E}">
        <p14:creationId xmlns:p14="http://schemas.microsoft.com/office/powerpoint/2010/main" val="118832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4C9D7-52A1-49A9-9270-6787BBE61711}" type="datetimeFigureOut">
              <a:rPr lang="en-US" smtClean="0"/>
              <a:pPr/>
              <a:t>4/13/2017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8F1D3-5D6A-4849-AB65-90F6DF036ED2}" type="slidenum">
              <a:rPr lang="en-US" smtClean="0"/>
              <a:pPr/>
              <a:t>‹#›</a:t>
            </a:fld>
            <a:endParaRPr lang="en-US"/>
          </a:p>
        </p:txBody>
      </p:sp>
    </p:spTree>
    <p:extLst>
      <p:ext uri="{BB962C8B-B14F-4D97-AF65-F5344CB8AC3E}">
        <p14:creationId xmlns:p14="http://schemas.microsoft.com/office/powerpoint/2010/main" val="98002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Why this </a:t>
            </a:r>
            <a:r>
              <a:rPr lang="en-IN" dirty="0" smtClean="0"/>
              <a:t>GST Awareness Campaign</a:t>
            </a:r>
            <a:r>
              <a:rPr lang="en-IN" dirty="0" smtClean="0"/>
              <a:t>? Because GST is going to impact each one of us. The benefits</a:t>
            </a:r>
            <a:r>
              <a:rPr lang="en-IN" baseline="0" dirty="0" smtClean="0"/>
              <a:t> will percolate to all of us and ultimately to country only if all of us strive together to make it a success. We all need to understand the conceptual aspects of GST so as to avoid initial implementation glitches.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a:t>
            </a:fld>
            <a:endParaRPr lang="en-US"/>
          </a:p>
        </p:txBody>
      </p:sp>
    </p:spTree>
    <p:extLst>
      <p:ext uri="{BB962C8B-B14F-4D97-AF65-F5344CB8AC3E}">
        <p14:creationId xmlns:p14="http://schemas.microsoft.com/office/powerpoint/2010/main" val="2050397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Reduction in multiplicity of taxes will make it simple</a:t>
            </a:r>
            <a:r>
              <a:rPr lang="en-IN" baseline="0" dirty="0" smtClean="0"/>
              <a:t>; Zero rating of exports will ensure competitiveness of exports; Domestic industry will be protected through equivalent taxes being imposed on imports.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10</a:t>
            </a:fld>
            <a:endParaRPr lang="en-US"/>
          </a:p>
        </p:txBody>
      </p:sp>
    </p:spTree>
    <p:extLst>
      <p:ext uri="{BB962C8B-B14F-4D97-AF65-F5344CB8AC3E}">
        <p14:creationId xmlns:p14="http://schemas.microsoft.com/office/powerpoint/2010/main" val="33088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Centre as well as State shall have concurrent powers to levy GST;</a:t>
            </a:r>
            <a:r>
              <a:rPr lang="en-IN" baseline="0" dirty="0" smtClean="0"/>
              <a:t> Both shall levy GST on common set of registered persons; It will be levied on all goods or services except a very few specified transactions which will be out of the ambit of GST. Alcoholic liquor is out of GST by way of an exclusion in the constitution itself. Petroleum products have been kept out temporarily and will be included in GST at a later date to be decided by GST Council.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11</a:t>
            </a:fld>
            <a:endParaRPr lang="en-US"/>
          </a:p>
        </p:txBody>
      </p:sp>
    </p:spTree>
    <p:extLst>
      <p:ext uri="{BB962C8B-B14F-4D97-AF65-F5344CB8AC3E}">
        <p14:creationId xmlns:p14="http://schemas.microsoft.com/office/powerpoint/2010/main" val="406606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This is a very important</a:t>
            </a:r>
            <a:r>
              <a:rPr lang="en-IN" baseline="0" dirty="0" smtClean="0"/>
              <a:t> feature of GST and needs to be understood fully. The consumption tax is a much more efficient tax. The taxes would move with the goods/services along the supply chain to their place of consumption. At every state, only the value added part will be taxed. This will be achieved by way of multi-stage collection mechanism and simultaneously giving credit of taxes paid at the previous stage.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12</a:t>
            </a:fld>
            <a:endParaRPr lang="en-US"/>
          </a:p>
        </p:txBody>
      </p:sp>
    </p:spTree>
    <p:extLst>
      <p:ext uri="{BB962C8B-B14F-4D97-AF65-F5344CB8AC3E}">
        <p14:creationId xmlns:p14="http://schemas.microsoft.com/office/powerpoint/2010/main" val="167166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Small</a:t>
            </a:r>
            <a:r>
              <a:rPr lang="en-IN" baseline="0" dirty="0" smtClean="0"/>
              <a:t> taxpayers need to be relieved as the compliance costs as well as compliance complexities in %age terms may be high for them. Therefore threshold limits for registration have been fixed. Besides, composition scheme has been prescribed for small taxpayers wherein they can pay a small fix % age of their turnover and they do not have to keep detailed compliance documents</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13</a:t>
            </a:fld>
            <a:endParaRPr lang="en-US"/>
          </a:p>
        </p:txBody>
      </p:sp>
    </p:spTree>
    <p:extLst>
      <p:ext uri="{BB962C8B-B14F-4D97-AF65-F5344CB8AC3E}">
        <p14:creationId xmlns:p14="http://schemas.microsoft.com/office/powerpoint/2010/main" val="230556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HSN system of goods classification which is prevalent in Customs as well as Central Excise shall be used for classifying. Most of the goods either emanate from imports or are manufactured. There are already been classified</a:t>
            </a:r>
            <a:r>
              <a:rPr lang="en-IN" baseline="0" dirty="0" smtClean="0"/>
              <a:t> </a:t>
            </a:r>
            <a:r>
              <a:rPr lang="en-IN" dirty="0" smtClean="0"/>
              <a:t>in Central Excise as well as Customs.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14</a:t>
            </a:fld>
            <a:endParaRPr lang="en-US"/>
          </a:p>
        </p:txBody>
      </p:sp>
    </p:spTree>
    <p:extLst>
      <p:ext uri="{BB962C8B-B14F-4D97-AF65-F5344CB8AC3E}">
        <p14:creationId xmlns:p14="http://schemas.microsoft.com/office/powerpoint/2010/main" val="31443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Zero</a:t>
            </a:r>
            <a:r>
              <a:rPr lang="en-IN" baseline="0" dirty="0" smtClean="0"/>
              <a:t> rating means that there is no duty on the finished goods as well as the taxes paid on the inputs /input services used in the manufacture of such goods are also refunded.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15</a:t>
            </a:fld>
            <a:endParaRPr lang="en-US"/>
          </a:p>
        </p:txBody>
      </p:sp>
    </p:spTree>
    <p:extLst>
      <p:ext uri="{BB962C8B-B14F-4D97-AF65-F5344CB8AC3E}">
        <p14:creationId xmlns:p14="http://schemas.microsoft.com/office/powerpoint/2010/main" val="446956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GST Rate schedule shall be notified later.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16</a:t>
            </a:fld>
            <a:endParaRPr lang="en-US"/>
          </a:p>
        </p:txBody>
      </p:sp>
    </p:spTree>
    <p:extLst>
      <p:ext uri="{BB962C8B-B14F-4D97-AF65-F5344CB8AC3E}">
        <p14:creationId xmlns:p14="http://schemas.microsoft.com/office/powerpoint/2010/main" val="334171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POS- The terms as such is not defined; However, POS is specified for different categories; </a:t>
            </a:r>
          </a:p>
          <a:p>
            <a:r>
              <a:rPr lang="en-IN" dirty="0"/>
              <a:t>Loosely, It can be termed as place of taxation or place of consumption. Tax would accrue to the taxing authority which has the jurisdiction over the place of supply. </a:t>
            </a:r>
          </a:p>
          <a:p>
            <a:endParaRPr lang="en-IN" dirty="0"/>
          </a:p>
          <a:p>
            <a:r>
              <a:rPr lang="en-IN" dirty="0"/>
              <a:t>I am not saying Tax would be collected but tax would accrue. Collection is getting different from its accrual. This would require huge amount of maturity on the part of tax authorities. May be the way budget are prepared; targets are fixed </a:t>
            </a:r>
            <a:r>
              <a:rPr lang="en-IN" dirty="0" err="1"/>
              <a:t>etc</a:t>
            </a:r>
            <a:r>
              <a:rPr lang="en-IN" dirty="0"/>
              <a:t> would dramatically change at least at the zonal/local levels. </a:t>
            </a:r>
          </a:p>
        </p:txBody>
      </p:sp>
      <p:sp>
        <p:nvSpPr>
          <p:cNvPr id="4" name="Slide Number Placeholder 3"/>
          <p:cNvSpPr>
            <a:spLocks noGrp="1"/>
          </p:cNvSpPr>
          <p:nvPr>
            <p:ph type="sldNum" sz="quarter" idx="10"/>
          </p:nvPr>
        </p:nvSpPr>
        <p:spPr/>
        <p:txBody>
          <a:bodyPr/>
          <a:lstStyle/>
          <a:p>
            <a:fld id="{1FF8F1D3-5D6A-4849-AB65-90F6DF036ED2}" type="slidenum">
              <a:rPr lang="en-US" smtClean="0"/>
              <a:pPr/>
              <a:t>20</a:t>
            </a:fld>
            <a:endParaRPr lang="en-US"/>
          </a:p>
        </p:txBody>
      </p:sp>
    </p:spTree>
    <p:extLst>
      <p:ext uri="{BB962C8B-B14F-4D97-AF65-F5344CB8AC3E}">
        <p14:creationId xmlns:p14="http://schemas.microsoft.com/office/powerpoint/2010/main" val="2197489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FF8F1D3-5D6A-4849-AB65-90F6DF036ED2}" type="slidenum">
              <a:rPr lang="en-US" smtClean="0"/>
              <a:pPr/>
              <a:t>21</a:t>
            </a:fld>
            <a:endParaRPr lang="en-US"/>
          </a:p>
        </p:txBody>
      </p:sp>
    </p:spTree>
    <p:extLst>
      <p:ext uri="{BB962C8B-B14F-4D97-AF65-F5344CB8AC3E}">
        <p14:creationId xmlns:p14="http://schemas.microsoft.com/office/powerpoint/2010/main" val="42242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9256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is what we would</a:t>
            </a:r>
            <a:r>
              <a:rPr lang="en-IN" baseline="0" dirty="0"/>
              <a:t> like to cover. GST is not just a tax reform but much more than that. It will change the way businesses are done. GST is going </a:t>
            </a:r>
            <a:r>
              <a:rPr lang="en-IN" baseline="0" dirty="0" smtClean="0"/>
              <a:t>to impact </a:t>
            </a:r>
            <a:r>
              <a:rPr lang="en-IN" baseline="0" dirty="0"/>
              <a:t>each one of us in one way or other. We will discuss how GST is a win-win situation for all of us as well as for the country as a whole. Salient features. Besides registration and returns are the basic processes core to the functioning of all companies liable to pay tax. Technology is going to be the key enabler and will play a major role in the implementation of GST. Without a discussion on it, the topic will remain incomplete.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2</a:t>
            </a:fld>
            <a:endParaRPr lang="en-US"/>
          </a:p>
        </p:txBody>
      </p:sp>
    </p:spTree>
    <p:extLst>
      <p:ext uri="{BB962C8B-B14F-4D97-AF65-F5344CB8AC3E}">
        <p14:creationId xmlns:p14="http://schemas.microsoft.com/office/powerpoint/2010/main" val="3118121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Place of supply is a</a:t>
            </a:r>
            <a:r>
              <a:rPr lang="en-IN" baseline="0" dirty="0" smtClean="0"/>
              <a:t> very </a:t>
            </a:r>
            <a:r>
              <a:rPr lang="en-IN" dirty="0" smtClean="0"/>
              <a:t>important limb of GST and correct determination of POS is a must in order to ensure that</a:t>
            </a:r>
            <a:r>
              <a:rPr lang="en-IN" baseline="0" dirty="0" smtClean="0"/>
              <a:t> tax moves to the place where supply is consumed.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24</a:t>
            </a:fld>
            <a:endParaRPr lang="en-US"/>
          </a:p>
        </p:txBody>
      </p:sp>
    </p:spTree>
    <p:extLst>
      <p:ext uri="{BB962C8B-B14F-4D97-AF65-F5344CB8AC3E}">
        <p14:creationId xmlns:p14="http://schemas.microsoft.com/office/powerpoint/2010/main" val="3963233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25</a:t>
            </a:fld>
            <a:endParaRPr lang="en-US"/>
          </a:p>
        </p:txBody>
      </p:sp>
    </p:spTree>
    <p:extLst>
      <p:ext uri="{BB962C8B-B14F-4D97-AF65-F5344CB8AC3E}">
        <p14:creationId xmlns:p14="http://schemas.microsoft.com/office/powerpoint/2010/main" val="1353805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GST is based on self assessment. Taxpayer shall himself assess, file returns and pay</a:t>
            </a:r>
            <a:r>
              <a:rPr lang="en-IN" baseline="0" dirty="0" smtClean="0"/>
              <a:t> GST.  If the  tax payer is unable to assess due to non availability of some information, he may request for provisional assessed. </a:t>
            </a:r>
            <a:r>
              <a:rPr lang="en-IN" baseline="0" dirty="0" err="1" smtClean="0"/>
              <a:t>Govt</a:t>
            </a:r>
            <a:r>
              <a:rPr lang="en-IN" baseline="0" dirty="0" smtClean="0"/>
              <a:t> will NOT ASSESS </a:t>
            </a:r>
            <a:r>
              <a:rPr lang="en-IN" baseline="0" dirty="0" err="1" smtClean="0"/>
              <a:t>suo</a:t>
            </a:r>
            <a:r>
              <a:rPr lang="en-IN" baseline="0" dirty="0" smtClean="0"/>
              <a:t>-moto. </a:t>
            </a:r>
            <a:r>
              <a:rPr lang="en-IN" baseline="0" dirty="0" err="1" smtClean="0"/>
              <a:t>Govt</a:t>
            </a:r>
            <a:r>
              <a:rPr lang="en-IN" baseline="0" dirty="0" smtClean="0"/>
              <a:t> will assess only in case of non-filers or unregistered persons. Summary assessment is done when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29</a:t>
            </a:fld>
            <a:endParaRPr lang="en-US"/>
          </a:p>
        </p:txBody>
      </p:sp>
    </p:spTree>
    <p:extLst>
      <p:ext uri="{BB962C8B-B14F-4D97-AF65-F5344CB8AC3E}">
        <p14:creationId xmlns:p14="http://schemas.microsoft.com/office/powerpoint/2010/main" val="311593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Can I say Businesses</a:t>
            </a:r>
            <a:r>
              <a:rPr lang="en-IN" baseline="0" dirty="0"/>
              <a:t> are not supposed to </a:t>
            </a:r>
            <a:r>
              <a:rPr lang="en-IN" baseline="0" dirty="0" smtClean="0">
                <a:solidFill>
                  <a:srgbClr val="00B050"/>
                </a:solidFill>
              </a:rPr>
              <a:t>bear </a:t>
            </a:r>
            <a:r>
              <a:rPr lang="en-IN" baseline="0" dirty="0" smtClean="0"/>
              <a:t>any </a:t>
            </a:r>
            <a:r>
              <a:rPr lang="en-IN" baseline="0" dirty="0"/>
              <a:t>tax; They collect tax on behalf of the </a:t>
            </a:r>
            <a:r>
              <a:rPr lang="en-IN" baseline="0" dirty="0" err="1"/>
              <a:t>govt</a:t>
            </a:r>
            <a:r>
              <a:rPr lang="en-IN" baseline="0" dirty="0"/>
              <a:t>, handover the same to </a:t>
            </a:r>
            <a:r>
              <a:rPr lang="en-IN" baseline="0" dirty="0" err="1"/>
              <a:t>govt</a:t>
            </a:r>
            <a:r>
              <a:rPr lang="en-IN" baseline="0" dirty="0"/>
              <a:t>; They are the partners of the </a:t>
            </a:r>
            <a:r>
              <a:rPr lang="en-IN" baseline="0" dirty="0" err="1"/>
              <a:t>govt</a:t>
            </a:r>
            <a:r>
              <a:rPr lang="en-IN" baseline="0" dirty="0"/>
              <a:t> in that regard. </a:t>
            </a:r>
          </a:p>
          <a:p>
            <a:r>
              <a:rPr lang="en-IN" baseline="0" dirty="0"/>
              <a:t>In Customs where transaction level details are fed, no returns are filed; Here- one there is periodic tax payments ; second invoice feeding is also periodic; </a:t>
            </a:r>
            <a:r>
              <a:rPr lang="en-IN" baseline="0" dirty="0" err="1"/>
              <a:t>Infact</a:t>
            </a:r>
            <a:r>
              <a:rPr lang="en-IN" baseline="0" dirty="0"/>
              <a:t> interface itself is periodic ; thirdly not all invoices will be fed- only B2B and large B2C;  </a:t>
            </a:r>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t>31</a:t>
            </a:fld>
            <a:endParaRPr lang="en-IN"/>
          </a:p>
        </p:txBody>
      </p:sp>
    </p:spTree>
    <p:extLst>
      <p:ext uri="{BB962C8B-B14F-4D97-AF65-F5344CB8AC3E}">
        <p14:creationId xmlns:p14="http://schemas.microsoft.com/office/powerpoint/2010/main" val="295331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Transaction invoice</a:t>
            </a:r>
            <a:r>
              <a:rPr lang="en-IN" baseline="0" dirty="0"/>
              <a:t> based information feeding and auto-population, auto-reversal and matching of information are the key hallmark of the returns system</a:t>
            </a:r>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t>32</a:t>
            </a:fld>
            <a:endParaRPr lang="en-IN"/>
          </a:p>
        </p:txBody>
      </p:sp>
    </p:spTree>
    <p:extLst>
      <p:ext uri="{BB962C8B-B14F-4D97-AF65-F5344CB8AC3E}">
        <p14:creationId xmlns:p14="http://schemas.microsoft.com/office/powerpoint/2010/main" val="104758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GSTIN of the recipient in respect</a:t>
            </a:r>
            <a:r>
              <a:rPr lang="en-IN" baseline="0" dirty="0"/>
              <a:t> of each invoice; Huge implication; All B2B invoices- even if of one rupee, GSTIN number will have to be fed otherwise ITC is gone; Business practices need to be changed; Software need to be realigned; A company in different states will have different GSTIN </a:t>
            </a:r>
            <a:r>
              <a:rPr lang="en-IN" baseline="0" dirty="0" smtClean="0"/>
              <a:t>so </a:t>
            </a:r>
            <a:r>
              <a:rPr lang="en-IN" baseline="0" dirty="0" smtClean="0">
                <a:solidFill>
                  <a:srgbClr val="00B050"/>
                </a:solidFill>
              </a:rPr>
              <a:t>they would need to feed invoice level details for inter-company transfers</a:t>
            </a:r>
            <a:r>
              <a:rPr lang="en-IN" baseline="0" dirty="0" smtClean="0"/>
              <a:t>;  </a:t>
            </a:r>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t>33</a:t>
            </a:fld>
            <a:endParaRPr lang="en-IN"/>
          </a:p>
        </p:txBody>
      </p:sp>
    </p:spTree>
    <p:extLst>
      <p:ext uri="{BB962C8B-B14F-4D97-AF65-F5344CB8AC3E}">
        <p14:creationId xmlns:p14="http://schemas.microsoft.com/office/powerpoint/2010/main" val="1144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GSTR 2 is an very important</a:t>
            </a:r>
            <a:r>
              <a:rPr lang="en-IN" baseline="0" dirty="0" smtClean="0"/>
              <a:t> </a:t>
            </a:r>
            <a:r>
              <a:rPr lang="en-IN" dirty="0" smtClean="0"/>
              <a:t>documents; Most of the data is</a:t>
            </a:r>
            <a:r>
              <a:rPr lang="en-IN" baseline="0" dirty="0" smtClean="0"/>
              <a:t> </a:t>
            </a:r>
            <a:r>
              <a:rPr lang="en-IN" baseline="0" dirty="0" err="1" smtClean="0"/>
              <a:t>autopopulated</a:t>
            </a:r>
            <a:r>
              <a:rPr lang="en-IN" baseline="0" dirty="0" smtClean="0"/>
              <a:t>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34</a:t>
            </a:fld>
            <a:endParaRPr lang="en-US"/>
          </a:p>
        </p:txBody>
      </p:sp>
    </p:spTree>
    <p:extLst>
      <p:ext uri="{BB962C8B-B14F-4D97-AF65-F5344CB8AC3E}">
        <p14:creationId xmlns:p14="http://schemas.microsoft.com/office/powerpoint/2010/main" val="2628518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xfrm>
            <a:off x="941388" y="749300"/>
            <a:ext cx="4999037" cy="3751263"/>
          </a:xfrm>
          <a:ln/>
        </p:spPr>
      </p:sp>
      <p:sp>
        <p:nvSpPr>
          <p:cNvPr id="35842" name="Notes Placeholder 2"/>
          <p:cNvSpPr>
            <a:spLocks noGrp="1"/>
          </p:cNvSpPr>
          <p:nvPr>
            <p:ph type="body" idx="1"/>
          </p:nvPr>
        </p:nvSpPr>
        <p:spPr>
          <a:noFill/>
          <a:ln/>
        </p:spPr>
        <p:txBody>
          <a:bodyPr/>
          <a:lstStyle/>
          <a:p>
            <a:pPr eaLnBrk="1" hangingPunct="1">
              <a:buFontTx/>
              <a:buNone/>
            </a:pPr>
            <a:r>
              <a:rPr lang="en-CA" dirty="0"/>
              <a:t>Estimated number of taxpayers</a:t>
            </a:r>
          </a:p>
          <a:p>
            <a:pPr eaLnBrk="1" hangingPunct="1">
              <a:buFontTx/>
              <a:buNone/>
            </a:pPr>
            <a:r>
              <a:rPr lang="en-CA" dirty="0"/>
              <a:t>Average number of B2B invoices: 400 (based on data from States collecting invoice data) </a:t>
            </a:r>
          </a:p>
        </p:txBody>
      </p:sp>
      <p:sp>
        <p:nvSpPr>
          <p:cNvPr id="35843" name="Slide Number Placeholder 3"/>
          <p:cNvSpPr>
            <a:spLocks noGrp="1"/>
          </p:cNvSpPr>
          <p:nvPr>
            <p:ph type="sldNum" sz="quarter" idx="5"/>
          </p:nvPr>
        </p:nvSpPr>
        <p:spPr>
          <a:noFill/>
        </p:spPr>
        <p:txBody>
          <a:bodyPr/>
          <a:lstStyle/>
          <a:p>
            <a:fld id="{CFAA065C-D631-459F-BB04-848F784F6D68}" type="slidenum">
              <a:rPr lang="en-CA" smtClean="0">
                <a:ea typeface="MS PGothic"/>
                <a:cs typeface="MS PGothic"/>
              </a:rPr>
              <a:pPr/>
              <a:t>48</a:t>
            </a:fld>
            <a:endParaRPr lang="en-CA" dirty="0">
              <a:ea typeface="MS PGothic"/>
              <a:cs typeface="MS PGothic"/>
            </a:endParaRPr>
          </a:p>
        </p:txBody>
      </p:sp>
    </p:spTree>
    <p:extLst>
      <p:ext uri="{BB962C8B-B14F-4D97-AF65-F5344CB8AC3E}">
        <p14:creationId xmlns:p14="http://schemas.microsoft.com/office/powerpoint/2010/main" val="369535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xfrm>
            <a:off x="941388" y="749300"/>
            <a:ext cx="4999037" cy="3751263"/>
          </a:xfrm>
          <a:ln/>
        </p:spPr>
      </p:sp>
      <p:sp>
        <p:nvSpPr>
          <p:cNvPr id="35842" name="Notes Placeholder 2"/>
          <p:cNvSpPr>
            <a:spLocks noGrp="1"/>
          </p:cNvSpPr>
          <p:nvPr>
            <p:ph type="body" idx="1"/>
          </p:nvPr>
        </p:nvSpPr>
        <p:spPr>
          <a:noFill/>
          <a:ln/>
        </p:spPr>
        <p:txBody>
          <a:bodyPr/>
          <a:lstStyle/>
          <a:p>
            <a:pPr eaLnBrk="1" hangingPunct="1">
              <a:buFontTx/>
              <a:buNone/>
            </a:pPr>
            <a:r>
              <a:rPr lang="en-CA" dirty="0"/>
              <a:t>Why GSTN was created</a:t>
            </a:r>
          </a:p>
        </p:txBody>
      </p:sp>
      <p:sp>
        <p:nvSpPr>
          <p:cNvPr id="35843" name="Slide Number Placeholder 3"/>
          <p:cNvSpPr>
            <a:spLocks noGrp="1"/>
          </p:cNvSpPr>
          <p:nvPr>
            <p:ph type="sldNum" sz="quarter" idx="5"/>
          </p:nvPr>
        </p:nvSpPr>
        <p:spPr>
          <a:noFill/>
        </p:spPr>
        <p:txBody>
          <a:bodyPr/>
          <a:lstStyle/>
          <a:p>
            <a:fld id="{CFAA065C-D631-459F-BB04-848F784F6D68}" type="slidenum">
              <a:rPr lang="en-CA" smtClean="0">
                <a:ea typeface="MS PGothic"/>
                <a:cs typeface="MS PGothic"/>
              </a:rPr>
              <a:pPr/>
              <a:t>49</a:t>
            </a:fld>
            <a:endParaRPr lang="en-CA" dirty="0">
              <a:ea typeface="MS PGothic"/>
              <a:cs typeface="MS PGothic"/>
            </a:endParaRPr>
          </a:p>
        </p:txBody>
      </p:sp>
    </p:spTree>
    <p:extLst>
      <p:ext uri="{BB962C8B-B14F-4D97-AF65-F5344CB8AC3E}">
        <p14:creationId xmlns:p14="http://schemas.microsoft.com/office/powerpoint/2010/main" val="4221357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Division of Frontend and Backend</a:t>
            </a:r>
            <a:r>
              <a:rPr lang="en-IN" baseline="0" dirty="0"/>
              <a:t> work. </a:t>
            </a:r>
          </a:p>
          <a:p>
            <a:r>
              <a:rPr lang="en-IN" baseline="0" dirty="0"/>
              <a:t>Frontend: Common for all Tax Authorities, thus only one interface for taxpayers</a:t>
            </a:r>
          </a:p>
          <a:p>
            <a:r>
              <a:rPr lang="en-IN" baseline="0" dirty="0"/>
              <a:t>Backend: Separate for each tax authority to run backend applications which are statutory in nature</a:t>
            </a:r>
            <a:endParaRPr lang="en-IN" dirty="0"/>
          </a:p>
        </p:txBody>
      </p:sp>
      <p:sp>
        <p:nvSpPr>
          <p:cNvPr id="4" name="Slide Number Placeholder 3"/>
          <p:cNvSpPr>
            <a:spLocks noGrp="1"/>
          </p:cNvSpPr>
          <p:nvPr>
            <p:ph type="sldNum" sz="quarter" idx="10"/>
          </p:nvPr>
        </p:nvSpPr>
        <p:spPr/>
        <p:txBody>
          <a:bodyPr/>
          <a:lstStyle/>
          <a:p>
            <a:fld id="{038CAEF4-5899-A844-9568-EE7B4C82F484}" type="slidenum">
              <a:rPr lang="en-US" smtClean="0"/>
              <a:t>50</a:t>
            </a:fld>
            <a:endParaRPr lang="en-US"/>
          </a:p>
        </p:txBody>
      </p:sp>
    </p:spTree>
    <p:extLst>
      <p:ext uri="{BB962C8B-B14F-4D97-AF65-F5344CB8AC3E}">
        <p14:creationId xmlns:p14="http://schemas.microsoft.com/office/powerpoint/2010/main" val="21874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Whether you are manufacturer, trader,</a:t>
            </a:r>
            <a:r>
              <a:rPr lang="en-IN" baseline="0" dirty="0" smtClean="0"/>
              <a:t> dealer, service supplier- all will be considered as same </a:t>
            </a:r>
            <a:r>
              <a:rPr lang="en-IN" baseline="0" dirty="0" err="1" smtClean="0"/>
              <a:t>i.e</a:t>
            </a:r>
            <a:r>
              <a:rPr lang="en-IN" baseline="0" dirty="0" smtClean="0"/>
              <a:t> taxpayer. </a:t>
            </a:r>
            <a:r>
              <a:rPr lang="en-IN" dirty="0" smtClean="0"/>
              <a:t>Whether </a:t>
            </a:r>
            <a:r>
              <a:rPr lang="en-IN" dirty="0"/>
              <a:t>you supply</a:t>
            </a:r>
            <a:r>
              <a:rPr lang="en-IN" baseline="0" dirty="0"/>
              <a:t> within the same state or anywhere in the country, the rate of tax is same, thereby obviating any need for various forms and border check points which is prevalent today.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3</a:t>
            </a:fld>
            <a:endParaRPr lang="en-US"/>
          </a:p>
        </p:txBody>
      </p:sp>
    </p:spTree>
    <p:extLst>
      <p:ext uri="{BB962C8B-B14F-4D97-AF65-F5344CB8AC3E}">
        <p14:creationId xmlns:p14="http://schemas.microsoft.com/office/powerpoint/2010/main" val="4071447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Flow of information between GST Portal and Tax Authority System/Bank/Accounting Authorities</a:t>
            </a:r>
          </a:p>
        </p:txBody>
      </p:sp>
      <p:sp>
        <p:nvSpPr>
          <p:cNvPr id="4" name="Slide Number Placeholder 3"/>
          <p:cNvSpPr>
            <a:spLocks noGrp="1"/>
          </p:cNvSpPr>
          <p:nvPr>
            <p:ph type="sldNum" sz="quarter" idx="10"/>
          </p:nvPr>
        </p:nvSpPr>
        <p:spPr/>
        <p:txBody>
          <a:bodyPr/>
          <a:lstStyle/>
          <a:p>
            <a:fld id="{038CAEF4-5899-A844-9568-EE7B4C82F484}" type="slidenum">
              <a:rPr lang="en-US" smtClean="0"/>
              <a:t>51</a:t>
            </a:fld>
            <a:endParaRPr lang="en-US"/>
          </a:p>
        </p:txBody>
      </p:sp>
    </p:spTree>
    <p:extLst>
      <p:ext uri="{BB962C8B-B14F-4D97-AF65-F5344CB8AC3E}">
        <p14:creationId xmlns:p14="http://schemas.microsoft.com/office/powerpoint/2010/main" val="100354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present existing</a:t>
            </a:r>
            <a:r>
              <a:rPr lang="en-IN" baseline="0" dirty="0" smtClean="0"/>
              <a:t> </a:t>
            </a:r>
            <a:r>
              <a:rPr lang="en-IN" dirty="0" smtClean="0"/>
              <a:t>tax regime is grossly inefficient with</a:t>
            </a:r>
            <a:r>
              <a:rPr lang="en-IN" baseline="0" dirty="0" smtClean="0"/>
              <a:t> breakage of input tax chain at multiple stages resulting in tax being imposed on tax which is commonly termed as cascade of taxes. All this adds to the costs of a product and results in tendency to avoid paying taxes by using all possible means.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4</a:t>
            </a:fld>
            <a:endParaRPr lang="en-US"/>
          </a:p>
        </p:txBody>
      </p:sp>
    </p:spTree>
    <p:extLst>
      <p:ext uri="{BB962C8B-B14F-4D97-AF65-F5344CB8AC3E}">
        <p14:creationId xmlns:p14="http://schemas.microsoft.com/office/powerpoint/2010/main" val="385694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Multiple</a:t>
            </a:r>
            <a:r>
              <a:rPr lang="en-IN" baseline="0" dirty="0" smtClean="0"/>
              <a:t> </a:t>
            </a:r>
            <a:r>
              <a:rPr lang="en-IN" dirty="0" smtClean="0"/>
              <a:t>laws require multiple compliances and registrations</a:t>
            </a:r>
            <a:r>
              <a:rPr lang="en-IN" baseline="0" dirty="0" smtClean="0"/>
              <a:t> with no interlinkages amongst them leading to silos being created. In many cases, these different governments- Centre, states are trying to tax same transactions.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5</a:t>
            </a:fld>
            <a:endParaRPr lang="en-US"/>
          </a:p>
        </p:txBody>
      </p:sp>
    </p:spTree>
    <p:extLst>
      <p:ext uri="{BB962C8B-B14F-4D97-AF65-F5344CB8AC3E}">
        <p14:creationId xmlns:p14="http://schemas.microsoft.com/office/powerpoint/2010/main" val="125974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There are different taxable events</a:t>
            </a:r>
            <a:r>
              <a:rPr lang="en-IN" baseline="0" dirty="0" smtClean="0"/>
              <a:t> with each having issues of definitions, interpretations resulting in overlapping at many places. All this creates confusions with many of the issues reaching courts for a decisions.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6</a:t>
            </a:fld>
            <a:endParaRPr lang="en-US"/>
          </a:p>
        </p:txBody>
      </p:sp>
    </p:spTree>
    <p:extLst>
      <p:ext uri="{BB962C8B-B14F-4D97-AF65-F5344CB8AC3E}">
        <p14:creationId xmlns:p14="http://schemas.microsoft.com/office/powerpoint/2010/main" val="286127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smtClean="0"/>
              <a:t>Harmonisation in the different taxation laws of states appears to be missing many a times. Uniformity is lacking while levying VAT or entry taxes in many states. The companies try to take advantage of tax arbitrages leading to decisions being taken on the basis of tax structure rather than on the basis of pure economic reasons. All this leads to inefficiencies in the system.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7</a:t>
            </a:fld>
            <a:endParaRPr lang="en-US"/>
          </a:p>
        </p:txBody>
      </p:sp>
    </p:spTree>
    <p:extLst>
      <p:ext uri="{BB962C8B-B14F-4D97-AF65-F5344CB8AC3E}">
        <p14:creationId xmlns:p14="http://schemas.microsoft.com/office/powerpoint/2010/main" val="3030877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There is a concept of Goods-Service Continuum; If goods and services</a:t>
            </a:r>
            <a:r>
              <a:rPr lang="en-IN" baseline="0" dirty="0" smtClean="0"/>
              <a:t> are places on a scale with pure goods being on one side and services on the other side, most of the transactions lie some where in between having elements of goods as well as service. State government and Centre are in Court in many cases just to decide as regards the classification as goods or services. The distinction between two is getting blurred with the advent of technology. For instance software is being taxed by treating it as services as well as goods.  GST appears to be much more efficient tax and may solve most of the existing inefficiencies in indirect taxation system.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8</a:t>
            </a:fld>
            <a:endParaRPr lang="en-US"/>
          </a:p>
        </p:txBody>
      </p:sp>
    </p:spTree>
    <p:extLst>
      <p:ext uri="{BB962C8B-B14F-4D97-AF65-F5344CB8AC3E}">
        <p14:creationId xmlns:p14="http://schemas.microsoft.com/office/powerpoint/2010/main" val="180490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GST will</a:t>
            </a:r>
            <a:r>
              <a:rPr lang="en-IN" baseline="0" dirty="0" smtClean="0"/>
              <a:t> be a win-win situation for all. It </a:t>
            </a:r>
            <a:r>
              <a:rPr lang="en-US" sz="1200" kern="1200" dirty="0" smtClean="0">
                <a:solidFill>
                  <a:schemeClr val="tx1"/>
                </a:solidFill>
                <a:effectLst/>
                <a:latin typeface="+mn-lt"/>
                <a:ea typeface="+mn-ea"/>
                <a:cs typeface="+mn-cs"/>
              </a:rPr>
              <a:t>brings benefits to all the stakeholders of industry, government and the consumer. Being largely technology driven.,</a:t>
            </a:r>
            <a:r>
              <a:rPr lang="en-US" sz="1200" kern="1200" baseline="0" dirty="0" smtClean="0">
                <a:solidFill>
                  <a:schemeClr val="tx1"/>
                </a:solidFill>
                <a:effectLst/>
                <a:latin typeface="+mn-lt"/>
                <a:ea typeface="+mn-ea"/>
                <a:cs typeface="+mn-cs"/>
              </a:rPr>
              <a:t> it </a:t>
            </a:r>
            <a:r>
              <a:rPr lang="en-US" sz="1200" kern="1200" dirty="0" smtClean="0">
                <a:solidFill>
                  <a:schemeClr val="tx1"/>
                </a:solidFill>
                <a:effectLst/>
                <a:latin typeface="+mn-lt"/>
                <a:ea typeface="+mn-ea"/>
                <a:cs typeface="+mn-cs"/>
              </a:rPr>
              <a:t>will reduce the human interface to a great extent,</a:t>
            </a:r>
            <a:r>
              <a:rPr lang="en-US" sz="1200" kern="1200" baseline="0" dirty="0" smtClean="0">
                <a:solidFill>
                  <a:schemeClr val="tx1"/>
                </a:solidFill>
                <a:effectLst/>
                <a:latin typeface="+mn-lt"/>
                <a:ea typeface="+mn-ea"/>
                <a:cs typeface="+mn-cs"/>
              </a:rPr>
              <a:t> leading to </a:t>
            </a:r>
            <a:r>
              <a:rPr lang="en-US" sz="1200" kern="1200" dirty="0" smtClean="0">
                <a:solidFill>
                  <a:schemeClr val="tx1"/>
                </a:solidFill>
                <a:effectLst/>
                <a:latin typeface="+mn-lt"/>
                <a:ea typeface="+mn-ea"/>
                <a:cs typeface="+mn-cs"/>
              </a:rPr>
              <a:t>speedy decisions; increased</a:t>
            </a:r>
            <a:r>
              <a:rPr lang="en-US" sz="1200" kern="1200" baseline="0" dirty="0" smtClean="0">
                <a:solidFill>
                  <a:schemeClr val="tx1"/>
                </a:solidFill>
                <a:effectLst/>
                <a:latin typeface="+mn-lt"/>
                <a:ea typeface="+mn-ea"/>
                <a:cs typeface="+mn-cs"/>
              </a:rPr>
              <a:t> transparency; decrease in black economy; Self policing system of ITC matching will lead to fair and transparent trade.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9</a:t>
            </a:fld>
            <a:endParaRPr lang="en-US"/>
          </a:p>
        </p:txBody>
      </p:sp>
    </p:spTree>
    <p:extLst>
      <p:ext uri="{BB962C8B-B14F-4D97-AF65-F5344CB8AC3E}">
        <p14:creationId xmlns:p14="http://schemas.microsoft.com/office/powerpoint/2010/main" val="388520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AC21A-5405-4A76-928F-2F8EE473C947}" type="datetime1">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C16AFB-4A57-45E9-9ACD-B03B9AAFAE08}" type="datetime1">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C45625-0FCF-4D44-B933-C4AC00F02AB3}" type="datetime1">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algn="ctr" eaLnBrk="0" fontAlgn="base" hangingPunct="0">
              <a:spcBef>
                <a:spcPct val="0"/>
              </a:spcBef>
              <a:spcAft>
                <a:spcPct val="0"/>
              </a:spcAft>
              <a:defRPr/>
            </a:pPr>
            <a:endParaRPr lang="en-US" altLang="en-US" sz="4400">
              <a:solidFill>
                <a:srgbClr val="000000"/>
              </a:solidFill>
              <a:latin typeface="Arial" panose="020B0604020202020204" pitchFamily="34" charset="0"/>
            </a:endParaRPr>
          </a:p>
        </p:txBody>
      </p:sp>
      <p:sp>
        <p:nvSpPr>
          <p:cNvPr id="3" name="Rectangle 3"/>
          <p:cNvSpPr>
            <a:spLocks noGrp="1" noChangeArrowheads="1"/>
          </p:cNvSpPr>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eaLnBrk="0" fontAlgn="base" hangingPunct="0">
              <a:spcBef>
                <a:spcPct val="20000"/>
              </a:spcBef>
              <a:spcAft>
                <a:spcPct val="0"/>
              </a:spcAft>
              <a:buFontTx/>
              <a:buChar char="•"/>
              <a:defRPr/>
            </a:pPr>
            <a:endParaRPr lang="en-US" altLang="en-US" sz="3200">
              <a:solidFill>
                <a:srgbClr val="000000"/>
              </a:solidFill>
              <a:latin typeface="Arial" panose="020B0604020202020204" pitchFamily="34" charset="0"/>
            </a:endParaRPr>
          </a:p>
        </p:txBody>
      </p:sp>
    </p:spTree>
    <p:extLst>
      <p:ext uri="{BB962C8B-B14F-4D97-AF65-F5344CB8AC3E}">
        <p14:creationId xmlns:p14="http://schemas.microsoft.com/office/powerpoint/2010/main" val="4851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a:t>Click to edit Master title style</a:t>
            </a:r>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5" name="Shape 14"/>
          <p:cNvCxnSpPr/>
          <p:nvPr/>
        </p:nvCxnSpPr>
        <p:spPr>
          <a:xfrm rot="5400000" flipH="1" flipV="1">
            <a:off x="4419608"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626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9724C69E-DA05-494F-ABCE-E8FB1D53FE05}"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A9EF3243-5476-40BD-8B51-7D4BEB07FDB6}"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Rectangle 6"/>
          <p:cNvSpPr/>
          <p:nvPr userDrawn="1"/>
        </p:nvSpPr>
        <p:spPr>
          <a:xfrm>
            <a:off x="7709823" y="76200"/>
            <a:ext cx="1306642" cy="461665"/>
          </a:xfrm>
          <a:prstGeom prst="rect">
            <a:avLst/>
          </a:prstGeom>
          <a:noFill/>
        </p:spPr>
        <p:txBody>
          <a:bodyPr wrap="squar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itchFamily="34" charset="0"/>
              </a:rPr>
              <a:t>GSTN</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3D8D0D66-D1E6-4E71-9443-55FFA2EA03FF}"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559CAA2C-7EA1-44E9-BBAF-D263F3E2F6AA}"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3911C4DA-FC03-400B-A731-31EA30566666}"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CB360235-50E0-47F8-8CAD-F9CD5997C14C}"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99AD540D-A124-404E-A914-8BC36E4E910B}"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D3A29B45-3B08-4B83-99BB-FBD4744E5945}"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atin typeface="Calibri" pitchFamily="34" charset="0"/>
              </a:defRPr>
            </a:lvl1pPr>
          </a:lstStyle>
          <a:p>
            <a:pPr>
              <a:defRPr/>
            </a:pPr>
            <a:fld id="{5B6D8993-6B8F-4042-858C-713CFDF35EE5}"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atin typeface="Calibri" pitchFamily="34" charset="0"/>
              </a:defRPr>
            </a:lvl1pPr>
          </a:lstStyle>
          <a:p>
            <a:pPr>
              <a:defRPr/>
            </a:pPr>
            <a:fld id="{3E31F15A-E546-4F4F-B765-28B93B025698}"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atin typeface="Calibri" pitchFamily="34" charset="0"/>
              </a:defRPr>
            </a:lvl1pPr>
          </a:lstStyle>
          <a:p>
            <a:pPr>
              <a:defRPr/>
            </a:pPr>
            <a:fld id="{7B181DF3-F30D-4FE5-9F95-97C710C4CA23}"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atin typeface="Calibri" pitchFamily="34" charset="0"/>
              </a:defRPr>
            </a:lvl1pPr>
          </a:lstStyle>
          <a:p>
            <a:pPr>
              <a:defRPr/>
            </a:pPr>
            <a:fld id="{768D1FEA-9BF3-4954-8BF4-932F4DC9E19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a:solidFill>
                  <a:schemeClr val="tx1"/>
                </a:solidFill>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B7C515-9812-40EE-BB7F-9A47A5B52332}" type="datetime1">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3"/>
          <p:cNvSpPr>
            <a:spLocks noChangeArrowheads="1"/>
          </p:cNvSpPr>
          <p:nvPr/>
        </p:nvSpPr>
        <p:spPr bwMode="blackWhite">
          <a:xfrm>
            <a:off x="0" y="1143000"/>
            <a:ext cx="9144000" cy="152400"/>
          </a:xfrm>
          <a:prstGeom prst="rect">
            <a:avLst/>
          </a:prstGeom>
          <a:solidFill>
            <a:schemeClr val="tx2"/>
          </a:solidFill>
          <a:ln w="9525">
            <a:solidFill>
              <a:schemeClr val="tx2"/>
            </a:solidFill>
            <a:miter lim="800000"/>
            <a:headEnd/>
            <a:tailEnd/>
          </a:ln>
        </p:spPr>
        <p:txBody>
          <a:bodyPr wrap="none" lIns="63500" tIns="0" rIns="64800" bIns="0" anchor="ctr"/>
          <a:lstStyle/>
          <a:p>
            <a:pPr algn="r">
              <a:buSzPct val="90000"/>
            </a:pPr>
            <a:endParaRPr lang="en-US" dirty="0">
              <a:latin typeface="Calibri" pitchFamily="34" charset="0"/>
            </a:endParaRPr>
          </a:p>
        </p:txBody>
      </p:sp>
      <p:pic>
        <p:nvPicPr>
          <p:cNvPr id="9" name="Picture 2" descr="C:\Users\Nikky\Desktop\sasas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75183"/>
            <a:ext cx="799258" cy="985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Calibri" pitchFamily="34" charset="0"/>
              </a:defRPr>
            </a:lvl1pPr>
          </a:lstStyle>
          <a:p>
            <a:pPr>
              <a:defRPr/>
            </a:pPr>
            <a:fld id="{F331D354-34DE-43A2-8ED1-F4FF1D632FE5}"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atin typeface="Calibri" pitchFamily="34" charset="0"/>
              </a:defRPr>
            </a:lvl1pPr>
          </a:lstStyle>
          <a:p>
            <a:pPr>
              <a:defRPr/>
            </a:pPr>
            <a:fld id="{3B685DBA-E9BE-4243-9ACE-98C908D9DCC1}"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513ADE31-5F20-4FBD-8764-5509D6CC6DD2}"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C8B9F86D-3AC6-4C83-8269-C181435F3D3E}"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atin typeface="Calibri" pitchFamily="34" charset="0"/>
              </a:defRPr>
            </a:lvl1pPr>
          </a:lstStyle>
          <a:p>
            <a:pPr>
              <a:defRPr/>
            </a:pPr>
            <a:fld id="{083A9D45-B553-4B6D-A739-F56D8096748F}"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atin typeface="Calibri" pitchFamily="34" charset="0"/>
              </a:defRPr>
            </a:lvl1pPr>
          </a:lstStyle>
          <a:p>
            <a:pPr>
              <a:defRPr/>
            </a:pPr>
            <a:fld id="{B640C527-22FF-49F5-9B6A-1CA3C07A36F7}"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D3F90B39-6B84-4EED-A05D-38A5E3AA8880}"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29A48756-8086-4166-89F3-1D1F1AAACEBB}"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fld id="{E9A0AF6A-40E3-489A-BC75-464CF34F110A}"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25047567-6B92-429F-9864-B0C12925A423}"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632" descr="BG_New"/>
          <p:cNvPicPr>
            <a:picLocks noChangeAspect="1" noChangeArrowheads="1"/>
          </p:cNvPicPr>
          <p:nvPr userDrawn="1"/>
        </p:nvPicPr>
        <p:blipFill>
          <a:blip r:embed="rId2" cstate="print"/>
          <a:srcRect/>
          <a:stretch>
            <a:fillRect/>
          </a:stretch>
        </p:blipFill>
        <p:spPr bwMode="auto">
          <a:xfrm>
            <a:off x="0" y="0"/>
            <a:ext cx="9144000" cy="6865938"/>
          </a:xfrm>
          <a:prstGeom prst="rect">
            <a:avLst/>
          </a:prstGeom>
          <a:noFill/>
          <a:ln w="9525">
            <a:noFill/>
            <a:miter lim="800000"/>
            <a:headEnd/>
            <a:tailEnd/>
          </a:ln>
        </p:spPr>
      </p:pic>
      <p:sp>
        <p:nvSpPr>
          <p:cNvPr id="3" name="AutoShape 85"/>
          <p:cNvSpPr>
            <a:spLocks noChangeArrowheads="1"/>
          </p:cNvSpPr>
          <p:nvPr/>
        </p:nvSpPr>
        <p:spPr bwMode="auto">
          <a:xfrm>
            <a:off x="2133600" y="0"/>
            <a:ext cx="7010400" cy="228600"/>
          </a:xfrm>
          <a:prstGeom prst="roundRect">
            <a:avLst>
              <a:gd name="adj" fmla="val 7787"/>
            </a:avLst>
          </a:prstGeom>
          <a:solidFill>
            <a:srgbClr val="C00000"/>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a typeface="MS PGothic" pitchFamily="34" charset="-128"/>
            </a:endParaRPr>
          </a:p>
        </p:txBody>
      </p:sp>
      <p:sp>
        <p:nvSpPr>
          <p:cNvPr id="4" name="AutoShape 608"/>
          <p:cNvSpPr>
            <a:spLocks noChangeArrowheads="1"/>
          </p:cNvSpPr>
          <p:nvPr userDrawn="1"/>
        </p:nvSpPr>
        <p:spPr bwMode="auto">
          <a:xfrm>
            <a:off x="1690688" y="5105400"/>
            <a:ext cx="7467600" cy="1295400"/>
          </a:xfrm>
          <a:prstGeom prst="roundRect">
            <a:avLst>
              <a:gd name="adj" fmla="val 13926"/>
            </a:avLst>
          </a:prstGeom>
          <a:solidFill>
            <a:schemeClr val="bg1">
              <a:alpha val="70195"/>
            </a:schemeClr>
          </a:solidFill>
          <a:ln w="9525">
            <a:noFill/>
            <a:round/>
            <a:headEnd/>
            <a:tailEnd/>
          </a:ln>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5" name="AutoShape 603"/>
          <p:cNvSpPr>
            <a:spLocks noChangeArrowheads="1"/>
          </p:cNvSpPr>
          <p:nvPr userDrawn="1"/>
        </p:nvSpPr>
        <p:spPr bwMode="auto">
          <a:xfrm>
            <a:off x="1690688" y="4419600"/>
            <a:ext cx="7467600" cy="1447800"/>
          </a:xfrm>
          <a:prstGeom prst="roundRect">
            <a:avLst>
              <a:gd name="adj" fmla="val 13926"/>
            </a:avLst>
          </a:prstGeom>
          <a:solidFill>
            <a:srgbClr val="C00000"/>
          </a:solidFill>
          <a:ln w="9525" algn="ctr">
            <a:noFill/>
            <a:round/>
            <a:headEnd/>
            <a:tailEnd/>
          </a:ln>
          <a:effectLst/>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6" name="AutoShape 605"/>
          <p:cNvSpPr>
            <a:spLocks noChangeArrowheads="1"/>
          </p:cNvSpPr>
          <p:nvPr userDrawn="1"/>
        </p:nvSpPr>
        <p:spPr bwMode="auto">
          <a:xfrm>
            <a:off x="0" y="4419600"/>
            <a:ext cx="2286000" cy="1981200"/>
          </a:xfrm>
          <a:prstGeom prst="roundRect">
            <a:avLst>
              <a:gd name="adj" fmla="val 9745"/>
            </a:avLst>
          </a:prstGeom>
          <a:solidFill>
            <a:schemeClr val="bg1">
              <a:alpha val="50195"/>
            </a:schemeClr>
          </a:solidFill>
          <a:ln w="9525">
            <a:noFill/>
            <a:round/>
            <a:headEnd/>
            <a:tailEnd/>
          </a:ln>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7" name="AutoShape 611"/>
          <p:cNvSpPr>
            <a:spLocks noChangeArrowheads="1"/>
          </p:cNvSpPr>
          <p:nvPr userDrawn="1"/>
        </p:nvSpPr>
        <p:spPr bwMode="auto">
          <a:xfrm>
            <a:off x="1447800" y="1447800"/>
            <a:ext cx="7315200" cy="2819400"/>
          </a:xfrm>
          <a:prstGeom prst="roundRect">
            <a:avLst>
              <a:gd name="adj" fmla="val 5125"/>
            </a:avLst>
          </a:prstGeom>
          <a:noFill/>
          <a:ln w="9525">
            <a:solidFill>
              <a:schemeClr val="bg1"/>
            </a:solidFill>
            <a:round/>
            <a:headEnd/>
            <a:tailEnd/>
          </a:ln>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8" name="AutoShape 612"/>
          <p:cNvSpPr>
            <a:spLocks noChangeArrowheads="1"/>
          </p:cNvSpPr>
          <p:nvPr userDrawn="1"/>
        </p:nvSpPr>
        <p:spPr bwMode="auto">
          <a:xfrm>
            <a:off x="1676400" y="1828800"/>
            <a:ext cx="7315200" cy="2819400"/>
          </a:xfrm>
          <a:prstGeom prst="roundRect">
            <a:avLst>
              <a:gd name="adj" fmla="val 5125"/>
            </a:avLst>
          </a:prstGeom>
          <a:noFill/>
          <a:ln w="9525">
            <a:solidFill>
              <a:schemeClr val="bg1"/>
            </a:solidFill>
            <a:round/>
            <a:headEnd/>
            <a:tailEnd/>
          </a:ln>
        </p:spPr>
        <p:txBody>
          <a:bodyPr wrap="none" anchor="ctr"/>
          <a:lstStyle/>
          <a:p>
            <a:pPr fontAlgn="base">
              <a:spcBef>
                <a:spcPct val="0"/>
              </a:spcBef>
              <a:spcAft>
                <a:spcPct val="0"/>
              </a:spcAft>
              <a:defRPr/>
            </a:pPr>
            <a:endParaRPr lang="en-GB" dirty="0">
              <a:solidFill>
                <a:srgbClr val="000000"/>
              </a:solidFill>
              <a:ea typeface="MS PGothic" pitchFamily="34" charset="-128"/>
            </a:endParaRPr>
          </a:p>
        </p:txBody>
      </p:sp>
      <p:sp>
        <p:nvSpPr>
          <p:cNvPr id="9" name="Rectangle 2"/>
          <p:cNvSpPr>
            <a:spLocks noGrp="1" noChangeArrowheads="1"/>
          </p:cNvSpPr>
          <p:nvPr>
            <p:ph type="dt" sz="half" idx="10"/>
          </p:nvPr>
        </p:nvSpPr>
        <p:spPr/>
        <p:txBody>
          <a:bodyPr/>
          <a:lstStyle>
            <a:lvl1pPr>
              <a:defRPr/>
            </a:lvl1pPr>
          </a:lstStyle>
          <a:p>
            <a:pPr>
              <a:defRPr/>
            </a:pPr>
            <a:fld id="{B18F14D0-4561-47E9-AE62-82CE902776C4}" type="datetime1">
              <a:rPr lang="en-US" smtClean="0">
                <a:solidFill>
                  <a:srgbClr val="000000"/>
                </a:solidFill>
              </a:rPr>
              <a:pPr>
                <a:defRPr/>
              </a:pPr>
              <a:t>4/13/2017</a:t>
            </a:fld>
            <a:endParaRPr lang="en-US" dirty="0">
              <a:solidFill>
                <a:srgbClr val="000000"/>
              </a:solidFill>
            </a:endParaRPr>
          </a:p>
        </p:txBody>
      </p:sp>
      <p:sp>
        <p:nvSpPr>
          <p:cNvPr id="10"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417477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fld id="{31E2B091-9ECD-4D41-81AE-730A45F19702}" type="datetime1">
              <a:rPr lang="en-US" smtClean="0">
                <a:solidFill>
                  <a:srgbClr val="000000"/>
                </a:solidFill>
              </a:rPr>
              <a:pPr>
                <a:defRPr/>
              </a:pPr>
              <a:t>4/13/2017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9D95F68C-313E-41A7-A2DE-7DC8C26EC0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2656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C6941AAC-B560-44F7-8E76-C9C504C8EAF2}" type="datetime1">
              <a:rPr lang="en-US" smtClean="0">
                <a:solidFill>
                  <a:srgbClr val="000000"/>
                </a:solidFill>
              </a:rPr>
              <a:pPr>
                <a:defRPr/>
              </a:pPr>
              <a:t>4/13/2017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E7973615-C7DA-4FF3-9A63-CADFAA0A19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2513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ACE76C1D-901B-4F9E-B864-14AA64EB99F7}" type="datetime1">
              <a:rPr lang="en-US" smtClean="0">
                <a:solidFill>
                  <a:srgbClr val="000000"/>
                </a:solidFill>
              </a:rPr>
              <a:pPr>
                <a:defRPr/>
              </a:pPr>
              <a:t>4/13/2017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5243D709-DBA6-4184-8D56-4E788A6C90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8517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BA5FA30C-83F3-4D58-B6BD-57723A63AD25}" type="datetime1">
              <a:rPr lang="en-US" smtClean="0">
                <a:solidFill>
                  <a:srgbClr val="000000"/>
                </a:solidFill>
              </a:rPr>
              <a:pPr>
                <a:defRPr/>
              </a:pPr>
              <a:t>4/13/2017</a:t>
            </a:fld>
            <a:endParaRPr lang="en-US" dirty="0">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4C1002C3-FC58-45D8-8873-EE0B8357CA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209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5E3F43-C7DF-47C1-8FA7-A7AB67AB1305}" type="datetime1">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C84B88DF-DCB2-47E2-A2E6-E68A8A2C12CF}" type="datetime1">
              <a:rPr lang="en-US" smtClean="0">
                <a:solidFill>
                  <a:srgbClr val="000000"/>
                </a:solidFill>
              </a:rPr>
              <a:pPr>
                <a:defRPr/>
              </a:pPr>
              <a:t>4/13/2017</a:t>
            </a:fld>
            <a:endParaRPr lang="en-US" dirty="0">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9FB3D0EC-20B7-42BC-9167-3003388FDB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6200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C4CFEF7-8A8F-4579-B6BF-0231BAB1CE1D}" type="datetime1">
              <a:rPr lang="en-US" smtClean="0">
                <a:solidFill>
                  <a:srgbClr val="000000"/>
                </a:solidFill>
              </a:rPr>
              <a:pPr>
                <a:defRPr/>
              </a:pPr>
              <a:t>4/13/2017</a:t>
            </a:fld>
            <a:endParaRPr lang="en-US" dirty="0">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E144E0C6-F562-4F1D-8BE1-5A2C420813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3765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97EF9F3-7EAD-4E8E-8710-D7A98E2180EE}" type="datetime1">
              <a:rPr lang="en-US" smtClean="0">
                <a:solidFill>
                  <a:srgbClr val="000000"/>
                </a:solidFill>
              </a:rPr>
              <a:pPr>
                <a:defRPr/>
              </a:pPr>
              <a:t>4/13/2017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8716DC66-810A-4913-B3FD-B4B2A0A6B2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2091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719B6D4-B715-4A25-81F2-9C95A7B3F62C}" type="datetime1">
              <a:rPr lang="en-US" smtClean="0">
                <a:solidFill>
                  <a:srgbClr val="000000"/>
                </a:solidFill>
              </a:rPr>
              <a:pPr>
                <a:defRPr/>
              </a:pPr>
              <a:t>4/13/2017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63787A5B-194E-419A-8E89-02DB230A96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5848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fld id="{54CBFE87-6BD3-4326-9553-8E7B777B8D6E}" type="datetime1">
              <a:rPr lang="en-US" smtClean="0">
                <a:solidFill>
                  <a:srgbClr val="000000"/>
                </a:solidFill>
              </a:rPr>
              <a:pPr>
                <a:defRPr/>
              </a:pPr>
              <a:t>4/13/2017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9FDC2E1-C213-4DC5-9F22-734113DF44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9797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8438"/>
            <a:ext cx="2095500" cy="5546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98438"/>
            <a:ext cx="6134100" cy="5546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4860B705-DFD1-4006-9AE0-2AB59AAE7ECD}" type="datetime1">
              <a:rPr lang="en-US" smtClean="0">
                <a:solidFill>
                  <a:srgbClr val="000000"/>
                </a:solidFill>
              </a:rPr>
              <a:pPr>
                <a:defRPr/>
              </a:pPr>
              <a:t>4/13/2017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51EA4FAC-71E3-4726-AF88-C20ED2421E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608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atin typeface="Calibri" pitchFamily="34" charset="0"/>
              </a:defRPr>
            </a:lvl1pPr>
          </a:lstStyle>
          <a:p>
            <a:fld id="{237F1753-ACCD-435B-A21B-2627BC32CAF5}" type="datetime1">
              <a:rPr lang="en-US" smtClean="0">
                <a:solidFill>
                  <a:prstClr val="black">
                    <a:tint val="75000"/>
                  </a:prstClr>
                </a:solidFill>
              </a:rPr>
              <a:pPr/>
              <a:t>4/13/2017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8652223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atin typeface="Calibri" pitchFamily="34" charset="0"/>
              </a:defRPr>
            </a:lvl1pPr>
          </a:lstStyle>
          <a:p>
            <a:fld id="{4A0811BB-3BD9-4D27-B91E-2D4C0BA44745}" type="datetime1">
              <a:rPr lang="en-US" smtClean="0">
                <a:solidFill>
                  <a:prstClr val="black">
                    <a:tint val="75000"/>
                  </a:prstClr>
                </a:solidFill>
              </a:rPr>
              <a:pPr/>
              <a:t>4/13/2017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
        <p:nvSpPr>
          <p:cNvPr id="8" name="Rectangle 3"/>
          <p:cNvSpPr>
            <a:spLocks noChangeArrowheads="1"/>
          </p:cNvSpPr>
          <p:nvPr userDrawn="1"/>
        </p:nvSpPr>
        <p:spPr bwMode="blackWhite">
          <a:xfrm>
            <a:off x="0" y="1143000"/>
            <a:ext cx="9144000" cy="152400"/>
          </a:xfrm>
          <a:prstGeom prst="rect">
            <a:avLst/>
          </a:prstGeom>
          <a:solidFill>
            <a:schemeClr val="tx2"/>
          </a:solidFill>
          <a:ln w="9525">
            <a:solidFill>
              <a:schemeClr val="tx2"/>
            </a:solidFill>
            <a:miter lim="800000"/>
            <a:headEnd/>
            <a:tailEnd/>
          </a:ln>
        </p:spPr>
        <p:txBody>
          <a:bodyPr wrap="none" lIns="63500" tIns="0" rIns="64800" bIns="0" anchor="ctr"/>
          <a:lstStyle/>
          <a:p>
            <a:pPr algn="r">
              <a:buSzPct val="90000"/>
            </a:pPr>
            <a:endParaRPr lang="en-US" dirty="0">
              <a:solidFill>
                <a:prstClr val="black"/>
              </a:solidFill>
              <a:latin typeface="Calibri" pitchFamily="34" charset="0"/>
            </a:endParaRPr>
          </a:p>
        </p:txBody>
      </p:sp>
    </p:spTree>
    <p:extLst>
      <p:ext uri="{BB962C8B-B14F-4D97-AF65-F5344CB8AC3E}">
        <p14:creationId xmlns:p14="http://schemas.microsoft.com/office/powerpoint/2010/main" val="419011042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fld id="{1D4630A5-2966-44AD-B55D-362640023F38}" type="datetime1">
              <a:rPr lang="en-US" smtClean="0">
                <a:solidFill>
                  <a:prstClr val="black">
                    <a:tint val="75000"/>
                  </a:prstClr>
                </a:solidFill>
              </a:rPr>
              <a:pPr/>
              <a:t>4/13/2017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03956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lvl1pPr>
              <a:defRPr>
                <a:latin typeface="Calibri" pitchFamily="34" charset="0"/>
              </a:defRPr>
            </a:lvl1pPr>
          </a:lstStyle>
          <a:p>
            <a:fld id="{B8F43BA7-F81D-467A-9410-754D5D7F798A}" type="datetime1">
              <a:rPr lang="en-US" smtClean="0">
                <a:solidFill>
                  <a:prstClr val="black">
                    <a:tint val="75000"/>
                  </a:prstClr>
                </a:solidFill>
              </a:rPr>
              <a:pPr/>
              <a:t>4/13/2017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589839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80632D-E9D4-4AA9-AFD4-A4FE09926DE3}" type="datetime1">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lvl1pPr>
              <a:defRPr>
                <a:latin typeface="Calibri" pitchFamily="34" charset="0"/>
              </a:defRPr>
            </a:lvl1pPr>
          </a:lstStyle>
          <a:p>
            <a:fld id="{3533CF67-0FEE-4F23-9635-5260BA026081}" type="datetime1">
              <a:rPr lang="en-US" smtClean="0">
                <a:solidFill>
                  <a:prstClr val="black">
                    <a:tint val="75000"/>
                  </a:prstClr>
                </a:solidFill>
              </a:rPr>
              <a:pPr/>
              <a:t>4/13/2017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441998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a:defRPr>
                <a:latin typeface="Calibri" pitchFamily="34" charset="0"/>
              </a:defRPr>
            </a:lvl1pPr>
          </a:lstStyle>
          <a:p>
            <a:fld id="{B1B77152-5739-40A4-A0BF-11FA6A8EE1BA}" type="datetime1">
              <a:rPr lang="en-US" smtClean="0">
                <a:solidFill>
                  <a:prstClr val="black">
                    <a:tint val="75000"/>
                  </a:prstClr>
                </a:solidFill>
              </a:rPr>
              <a:pPr/>
              <a:t>4/13/2017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515754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defRPr>
            </a:lvl1pPr>
          </a:lstStyle>
          <a:p>
            <a:fld id="{DC1BD501-F86D-4A52-BC0B-66709FDD9997}" type="datetime1">
              <a:rPr lang="en-US" smtClean="0">
                <a:solidFill>
                  <a:prstClr val="black">
                    <a:tint val="75000"/>
                  </a:prstClr>
                </a:solidFill>
              </a:rPr>
              <a:pPr/>
              <a:t>4/13/2017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10218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fld id="{5562CAB5-FBC3-4901-85C2-83FFA7F8DB6B}" type="datetime1">
              <a:rPr lang="en-US" smtClean="0">
                <a:solidFill>
                  <a:prstClr val="black">
                    <a:tint val="75000"/>
                  </a:prstClr>
                </a:solidFill>
              </a:rPr>
              <a:pPr/>
              <a:t>4/13/2017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774849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fld id="{F4BD5D01-E912-4450-9050-939A13FCADD8}" type="datetime1">
              <a:rPr lang="en-US" smtClean="0">
                <a:solidFill>
                  <a:prstClr val="black">
                    <a:tint val="75000"/>
                  </a:prstClr>
                </a:solidFill>
              </a:rPr>
              <a:pPr/>
              <a:t>4/13/2017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1826191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atin typeface="Calibri" pitchFamily="34" charset="0"/>
              </a:defRPr>
            </a:lvl1pPr>
          </a:lstStyle>
          <a:p>
            <a:fld id="{E4538808-DF91-4AEB-9D12-ABE7CD1B1067}" type="datetime1">
              <a:rPr lang="en-US" smtClean="0">
                <a:solidFill>
                  <a:prstClr val="black">
                    <a:tint val="75000"/>
                  </a:prstClr>
                </a:solidFill>
              </a:rPr>
              <a:pPr/>
              <a:t>4/13/2017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038205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atin typeface="Calibri" pitchFamily="34" charset="0"/>
              </a:defRPr>
            </a:lvl1pPr>
          </a:lstStyle>
          <a:p>
            <a:fld id="{AD4D3A58-F3B6-4B67-AEBA-75736677A9E5}" type="datetime1">
              <a:rPr lang="en-US" smtClean="0">
                <a:solidFill>
                  <a:prstClr val="black">
                    <a:tint val="75000"/>
                  </a:prstClr>
                </a:solidFill>
              </a:rPr>
              <a:pPr/>
              <a:t>4/13/2017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2916440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2963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3650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417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F06BAF-A625-439C-BEA0-69DA9B994383}" type="datetime1">
              <a:rPr lang="en-US" smtClean="0"/>
              <a:pPr/>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7402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4761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0525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2677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0225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9592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3064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594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871FBE0-FA2F-4710-B8D9-DC10F9D17803}" type="datetime1">
              <a:rPr lang="en-US" smtClean="0"/>
              <a:pPr/>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946C6-6161-49FE-994E-AC4330FDDD9E}" type="datetime1">
              <a:rPr lang="en-US" smtClean="0"/>
              <a:pPr/>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C1CF5-6B65-425B-8E8C-78CB8B97937E}" type="datetime1">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2E60B-DC05-437E-9422-2421CCA06BF8}" type="datetime1">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4FA6DA6A-11EF-4632-BB01-F500C0A8C30E}" type="datetime1">
              <a:rPr lang="en-US" smtClean="0"/>
              <a:pPr/>
              <a:t>4/13/2017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0" r:id="rId12"/>
    <p:sldLayoutId id="2147483721" r:id="rId13"/>
  </p:sldLayoutIdLst>
  <p:transition/>
  <p:hf hdr="0" ftr="0" dt="0"/>
  <p:txStyles>
    <p:titleStyle>
      <a:lvl1pPr algn="ctr" defTabSz="914400" rtl="0" eaLnBrk="1" latinLnBrk="0"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alibri" pitchFamily="34" charset="0"/>
              </a:defRPr>
            </a:lvl1pPr>
          </a:lstStyle>
          <a:p>
            <a:pPr>
              <a:defRPr/>
            </a:pPr>
            <a:fld id="{C0EDB140-ACAF-4842-BEC8-5DA706FE45D3}" type="datetime1">
              <a:rPr lang="en-US" smtClean="0">
                <a:solidFill>
                  <a:prstClr val="black">
                    <a:tint val="75000"/>
                  </a:prstClr>
                </a:solidFill>
              </a:rPr>
              <a:pPr>
                <a:defRPr/>
              </a:pPr>
              <a:t>4/13/2017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libri"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alibri" pitchFamily="34" charset="0"/>
              </a:defRPr>
            </a:lvl1pPr>
          </a:lstStyle>
          <a:p>
            <a:pPr>
              <a:defRPr/>
            </a:pPr>
            <a:fld id="{E9DDDCA5-40AB-4E12-B007-4EF70B93158D}" type="slidenum">
              <a:rPr lang="en-US" smtClean="0">
                <a:solidFill>
                  <a:prstClr val="black">
                    <a:tint val="75000"/>
                  </a:prstClr>
                </a:solidFill>
              </a:rPr>
              <a:pPr>
                <a:defRPr/>
              </a:pPr>
              <a:t>‹#›</a:t>
            </a:fld>
            <a:endParaRPr lang="en-US" dirty="0">
              <a:solidFill>
                <a:prstClr val="black">
                  <a:tint val="75000"/>
                </a:prstClr>
              </a:solidFill>
            </a:endParaRPr>
          </a:p>
        </p:txBody>
      </p:sp>
      <p:pic>
        <p:nvPicPr>
          <p:cNvPr id="3074" name="Picture 2" descr="C:\Users\Nikky\Desktop\sasasa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0352" y="283871"/>
            <a:ext cx="879921" cy="108455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1" fontAlgn="base" hangingPunct="1">
        <a:spcBef>
          <a:spcPct val="0"/>
        </a:spcBef>
        <a:spcAft>
          <a:spcPct val="0"/>
        </a:spcAft>
        <a:defRPr sz="4400" kern="1200">
          <a:solidFill>
            <a:schemeClr val="tx1"/>
          </a:solidFill>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alibri"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alibri"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fontAlgn="base">
              <a:spcBef>
                <a:spcPct val="0"/>
              </a:spcBef>
              <a:spcAft>
                <a:spcPct val="0"/>
              </a:spcAft>
              <a:defRPr/>
            </a:pPr>
            <a:fld id="{370132CE-844A-4288-B600-8D55CE566D91}" type="datetime1">
              <a:rPr lang="en-US" smtClean="0">
                <a:solidFill>
                  <a:srgbClr val="000000"/>
                </a:solidFill>
              </a:rPr>
              <a:pPr fontAlgn="base">
                <a:spcBef>
                  <a:spcPct val="0"/>
                </a:spcBef>
                <a:spcAft>
                  <a:spcPct val="0"/>
                </a:spcAft>
                <a:defRPr/>
              </a:pPr>
              <a:t>4/13/2017</a:t>
            </a:fld>
            <a:endParaRPr lang="en-US" dirty="0">
              <a:solidFill>
                <a:srgbClr val="000000"/>
              </a:solidFill>
            </a:endParaRPr>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mn-ea"/>
                <a:cs typeface="+mn-cs"/>
              </a:defRPr>
            </a:lvl1pPr>
          </a:lstStyle>
          <a:p>
            <a:pPr fontAlgn="base">
              <a:spcBef>
                <a:spcPct val="0"/>
              </a:spcBef>
              <a:spcAft>
                <a:spcPct val="0"/>
              </a:spcAft>
              <a:defRPr/>
            </a:pPr>
            <a:fld id="{E81D1505-F844-4271-9B64-D28BF7EF0073}"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43013" name="AutoShape 5"/>
          <p:cNvSpPr>
            <a:spLocks noChangeArrowheads="1"/>
          </p:cNvSpPr>
          <p:nvPr/>
        </p:nvSpPr>
        <p:spPr bwMode="auto">
          <a:xfrm>
            <a:off x="0" y="0"/>
            <a:ext cx="9144000" cy="1104900"/>
          </a:xfrm>
          <a:prstGeom prst="roundRect">
            <a:avLst>
              <a:gd name="adj" fmla="val 13926"/>
            </a:avLst>
          </a:prstGeom>
          <a:solidFill>
            <a:srgbClr val="C00000"/>
          </a:solidFill>
          <a:ln w="9525" algn="ctr">
            <a:noFill/>
            <a:round/>
            <a:headEnd/>
            <a:tailEnd/>
          </a:ln>
          <a:effectLst/>
        </p:spPr>
        <p:txBody>
          <a:bodyPr wrap="none" lIns="274320" tIns="777240" bIns="0" anchor="b"/>
          <a:lstStyle/>
          <a:p>
            <a:pPr fontAlgn="base">
              <a:spcBef>
                <a:spcPct val="0"/>
              </a:spcBef>
              <a:spcAft>
                <a:spcPct val="0"/>
              </a:spcAft>
              <a:defRPr/>
            </a:pPr>
            <a:endParaRPr lang="en-US" dirty="0">
              <a:solidFill>
                <a:srgbClr val="000000"/>
              </a:solidFill>
              <a:ea typeface="MS PGothic" pitchFamily="34" charset="-128"/>
            </a:endParaRPr>
          </a:p>
        </p:txBody>
      </p:sp>
      <p:sp>
        <p:nvSpPr>
          <p:cNvPr id="14" name="AutoShape 39"/>
          <p:cNvSpPr>
            <a:spLocks noChangeArrowheads="1"/>
          </p:cNvSpPr>
          <p:nvPr/>
        </p:nvSpPr>
        <p:spPr bwMode="auto">
          <a:xfrm>
            <a:off x="8686800" y="6553199"/>
            <a:ext cx="381000" cy="276225"/>
          </a:xfrm>
          <a:prstGeom prst="roundRect">
            <a:avLst>
              <a:gd name="adj" fmla="val 16667"/>
            </a:avLst>
          </a:prstGeom>
          <a:solidFill>
            <a:schemeClr val="bg1">
              <a:lumMod val="95000"/>
            </a:schemeClr>
          </a:solidFill>
          <a:ln w="9525">
            <a:solidFill>
              <a:schemeClr val="tx1"/>
            </a:solidFill>
            <a:round/>
            <a:headEnd/>
            <a:tailEnd/>
          </a:ln>
        </p:spPr>
        <p:txBody>
          <a:bodyPr wrap="none" lIns="54000" tIns="10800" rIns="54000" bIns="10800" anchor="ctr"/>
          <a:lstStyle/>
          <a:p>
            <a:pPr algn="ctr" fontAlgn="base">
              <a:spcBef>
                <a:spcPct val="0"/>
              </a:spcBef>
              <a:spcAft>
                <a:spcPct val="0"/>
              </a:spcAft>
              <a:defRPr/>
            </a:pPr>
            <a:endParaRPr lang="en-GB" sz="1000" dirty="0">
              <a:solidFill>
                <a:srgbClr val="000000"/>
              </a:solidFill>
              <a:ea typeface="MS PGothic" pitchFamily="34" charset="-128"/>
            </a:endParaRPr>
          </a:p>
        </p:txBody>
      </p:sp>
      <p:sp>
        <p:nvSpPr>
          <p:cNvPr id="21" name="Rectangle 28"/>
          <p:cNvSpPr>
            <a:spLocks noChangeArrowheads="1"/>
          </p:cNvSpPr>
          <p:nvPr/>
        </p:nvSpPr>
        <p:spPr bwMode="auto">
          <a:xfrm>
            <a:off x="8654566" y="6579704"/>
            <a:ext cx="439738" cy="228600"/>
          </a:xfrm>
          <a:prstGeom prst="rect">
            <a:avLst/>
          </a:prstGeom>
          <a:noFill/>
          <a:ln w="9525">
            <a:noFill/>
            <a:miter lim="800000"/>
            <a:headEnd/>
            <a:tailEnd/>
          </a:ln>
          <a:effectLst/>
        </p:spPr>
        <p:txBody>
          <a:bodyPr anchor="ctr"/>
          <a:lstStyle/>
          <a:p>
            <a:pPr algn="r" fontAlgn="base">
              <a:spcBef>
                <a:spcPct val="0"/>
              </a:spcBef>
              <a:spcAft>
                <a:spcPct val="0"/>
              </a:spcAft>
              <a:defRPr/>
            </a:pPr>
            <a:fld id="{031BD89B-A51F-4BE2-87DD-57BDED263406}" type="slidenum">
              <a:rPr lang="en-US" sz="1200">
                <a:solidFill>
                  <a:srgbClr val="000000"/>
                </a:solidFill>
                <a:latin typeface="Lucida Sans Unicode" pitchFamily="34" charset="0"/>
                <a:ea typeface="MS PGothic" pitchFamily="34" charset="-128"/>
              </a:rPr>
              <a:pPr algn="r" fontAlgn="base">
                <a:spcBef>
                  <a:spcPct val="0"/>
                </a:spcBef>
                <a:spcAft>
                  <a:spcPct val="0"/>
                </a:spcAft>
                <a:defRPr/>
              </a:pPr>
              <a:t>‹#›</a:t>
            </a:fld>
            <a:endParaRPr lang="en-US" sz="1200" dirty="0">
              <a:solidFill>
                <a:srgbClr val="000000"/>
              </a:solidFill>
              <a:latin typeface="Lucida Sans Unicode" pitchFamily="34" charset="0"/>
              <a:ea typeface="MS PGothic" pitchFamily="34" charset="-128"/>
            </a:endParaRPr>
          </a:p>
        </p:txBody>
      </p:sp>
      <p:sp>
        <p:nvSpPr>
          <p:cNvPr id="1032" name="Rectangle 18"/>
          <p:cNvSpPr>
            <a:spLocks noGrp="1" noChangeArrowheads="1"/>
          </p:cNvSpPr>
          <p:nvPr>
            <p:ph type="title"/>
          </p:nvPr>
        </p:nvSpPr>
        <p:spPr bwMode="auto">
          <a:xfrm>
            <a:off x="228600" y="198438"/>
            <a:ext cx="6781800" cy="7159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33" name="Rectangle 19"/>
          <p:cNvSpPr>
            <a:spLocks noGrp="1" noChangeArrowheads="1"/>
          </p:cNvSpPr>
          <p:nvPr>
            <p:ph type="body" idx="1"/>
          </p:nvPr>
        </p:nvSpPr>
        <p:spPr bwMode="auto">
          <a:xfrm>
            <a:off x="381000" y="121920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Global Business Process Excellence</a:t>
            </a:r>
          </a:p>
          <a:p>
            <a:pPr lvl="2"/>
            <a:r>
              <a:rPr lang="en-US" dirty="0"/>
              <a:t>Sub bullet 01 comes here</a:t>
            </a:r>
          </a:p>
          <a:p>
            <a:pPr lvl="3"/>
            <a:r>
              <a:rPr lang="en-US" dirty="0"/>
              <a:t>Fourth level</a:t>
            </a:r>
          </a:p>
          <a:p>
            <a:pPr lvl="4"/>
            <a:r>
              <a:rPr lang="en-US" dirty="0"/>
              <a:t>Fifth level</a:t>
            </a:r>
          </a:p>
        </p:txBody>
      </p:sp>
    </p:spTree>
    <p:extLst>
      <p:ext uri="{BB962C8B-B14F-4D97-AF65-F5344CB8AC3E}">
        <p14:creationId xmlns:p14="http://schemas.microsoft.com/office/powerpoint/2010/main" val="846811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1600" b="1">
          <a:solidFill>
            <a:schemeClr val="bg1"/>
          </a:solidFill>
          <a:latin typeface="+mj-lt"/>
          <a:ea typeface="+mj-ea"/>
          <a:cs typeface="+mj-cs"/>
        </a:defRPr>
      </a:lvl1pPr>
      <a:lvl2pPr algn="l" rtl="0" eaLnBrk="1" fontAlgn="base" hangingPunct="1">
        <a:spcBef>
          <a:spcPct val="0"/>
        </a:spcBef>
        <a:spcAft>
          <a:spcPct val="0"/>
        </a:spcAft>
        <a:defRPr sz="1600" b="1">
          <a:solidFill>
            <a:schemeClr val="bg1"/>
          </a:solidFill>
          <a:latin typeface="Verdana" pitchFamily="34" charset="0"/>
        </a:defRPr>
      </a:lvl2pPr>
      <a:lvl3pPr algn="l" rtl="0" eaLnBrk="1" fontAlgn="base" hangingPunct="1">
        <a:spcBef>
          <a:spcPct val="0"/>
        </a:spcBef>
        <a:spcAft>
          <a:spcPct val="0"/>
        </a:spcAft>
        <a:defRPr sz="1600" b="1">
          <a:solidFill>
            <a:schemeClr val="bg1"/>
          </a:solidFill>
          <a:latin typeface="Verdana" pitchFamily="34" charset="0"/>
        </a:defRPr>
      </a:lvl3pPr>
      <a:lvl4pPr algn="l" rtl="0" eaLnBrk="1" fontAlgn="base" hangingPunct="1">
        <a:spcBef>
          <a:spcPct val="0"/>
        </a:spcBef>
        <a:spcAft>
          <a:spcPct val="0"/>
        </a:spcAft>
        <a:defRPr sz="1600" b="1">
          <a:solidFill>
            <a:schemeClr val="bg1"/>
          </a:solidFill>
          <a:latin typeface="Verdana" pitchFamily="34" charset="0"/>
        </a:defRPr>
      </a:lvl4pPr>
      <a:lvl5pPr algn="l" rtl="0" eaLnBrk="1" fontAlgn="base" hangingPunct="1">
        <a:spcBef>
          <a:spcPct val="0"/>
        </a:spcBef>
        <a:spcAft>
          <a:spcPct val="0"/>
        </a:spcAft>
        <a:defRPr sz="1600" b="1">
          <a:solidFill>
            <a:schemeClr val="bg1"/>
          </a:solidFill>
          <a:latin typeface="Verdana" pitchFamily="34" charset="0"/>
        </a:defRPr>
      </a:lvl5pPr>
      <a:lvl6pPr marL="457200" algn="l" rtl="0" eaLnBrk="1" fontAlgn="base" hangingPunct="1">
        <a:spcBef>
          <a:spcPct val="0"/>
        </a:spcBef>
        <a:spcAft>
          <a:spcPct val="0"/>
        </a:spcAft>
        <a:defRPr sz="1600" b="1">
          <a:solidFill>
            <a:schemeClr val="bg1"/>
          </a:solidFill>
          <a:latin typeface="Verdana" pitchFamily="34" charset="0"/>
        </a:defRPr>
      </a:lvl6pPr>
      <a:lvl7pPr marL="914400" algn="l" rtl="0" eaLnBrk="1" fontAlgn="base" hangingPunct="1">
        <a:spcBef>
          <a:spcPct val="0"/>
        </a:spcBef>
        <a:spcAft>
          <a:spcPct val="0"/>
        </a:spcAft>
        <a:defRPr sz="1600" b="1">
          <a:solidFill>
            <a:schemeClr val="bg1"/>
          </a:solidFill>
          <a:latin typeface="Verdana" pitchFamily="34" charset="0"/>
        </a:defRPr>
      </a:lvl7pPr>
      <a:lvl8pPr marL="1371600" algn="l" rtl="0" eaLnBrk="1" fontAlgn="base" hangingPunct="1">
        <a:spcBef>
          <a:spcPct val="0"/>
        </a:spcBef>
        <a:spcAft>
          <a:spcPct val="0"/>
        </a:spcAft>
        <a:defRPr sz="1600" b="1">
          <a:solidFill>
            <a:schemeClr val="bg1"/>
          </a:solidFill>
          <a:latin typeface="Verdana" pitchFamily="34" charset="0"/>
        </a:defRPr>
      </a:lvl8pPr>
      <a:lvl9pPr marL="1828800" algn="l" rtl="0" eaLnBrk="1" fontAlgn="base" hangingPunct="1">
        <a:spcBef>
          <a:spcPct val="0"/>
        </a:spcBef>
        <a:spcAft>
          <a:spcPct val="0"/>
        </a:spcAft>
        <a:defRPr sz="1600" b="1">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1400" b="1">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1400" b="1">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Char char="•"/>
        <a:defRPr sz="1400" b="1">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Char char="–"/>
        <a:defRPr sz="1400" b="1">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Char char="»"/>
        <a:defRPr sz="1400" b="1">
          <a:solidFill>
            <a:schemeClr val="tx1"/>
          </a:solidFill>
          <a:latin typeface="+mn-lt"/>
          <a:ea typeface="MS PGothic" pitchFamily="34" charset="-128"/>
          <a:cs typeface="+mn-cs"/>
        </a:defRPr>
      </a:lvl5pPr>
      <a:lvl6pPr marL="2514600" indent="-228600" algn="l" rtl="0" eaLnBrk="1" fontAlgn="base" hangingPunct="1">
        <a:spcBef>
          <a:spcPct val="20000"/>
        </a:spcBef>
        <a:spcAft>
          <a:spcPct val="0"/>
        </a:spcAft>
        <a:defRPr sz="1400" b="1">
          <a:solidFill>
            <a:schemeClr val="tx1"/>
          </a:solidFill>
          <a:latin typeface="+mn-lt"/>
          <a:ea typeface="+mn-ea"/>
          <a:cs typeface="+mn-cs"/>
        </a:defRPr>
      </a:lvl6pPr>
      <a:lvl7pPr marL="2971800" indent="-228600" algn="l" rtl="0" eaLnBrk="1" fontAlgn="base" hangingPunct="1">
        <a:spcBef>
          <a:spcPct val="20000"/>
        </a:spcBef>
        <a:spcAft>
          <a:spcPct val="0"/>
        </a:spcAft>
        <a:defRPr sz="1400" b="1">
          <a:solidFill>
            <a:schemeClr val="tx1"/>
          </a:solidFill>
          <a:latin typeface="+mn-lt"/>
          <a:ea typeface="+mn-ea"/>
          <a:cs typeface="+mn-cs"/>
        </a:defRPr>
      </a:lvl7pPr>
      <a:lvl8pPr marL="3429000" indent="-228600" algn="l" rtl="0" eaLnBrk="1" fontAlgn="base" hangingPunct="1">
        <a:spcBef>
          <a:spcPct val="20000"/>
        </a:spcBef>
        <a:spcAft>
          <a:spcPct val="0"/>
        </a:spcAft>
        <a:defRPr sz="1400" b="1">
          <a:solidFill>
            <a:schemeClr val="tx1"/>
          </a:solidFill>
          <a:latin typeface="+mn-lt"/>
          <a:ea typeface="+mn-ea"/>
          <a:cs typeface="+mn-cs"/>
        </a:defRPr>
      </a:lvl8pPr>
      <a:lvl9pPr marL="3886200" indent="-228600" algn="l" rtl="0" eaLnBrk="1" fontAlgn="base" hangingPunct="1">
        <a:spcBef>
          <a:spcPct val="20000"/>
        </a:spcBef>
        <a:spcAft>
          <a:spcPct val="0"/>
        </a:spcAft>
        <a:defRPr sz="1400" b="1">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0055EF33-A531-474B-B9A2-9854D6B4BF5A}" type="datetime1">
              <a:rPr lang="en-US" smtClean="0">
                <a:solidFill>
                  <a:prstClr val="black">
                    <a:tint val="75000"/>
                  </a:prstClr>
                </a:solidFill>
              </a:rPr>
              <a:pPr/>
              <a:t>4/13/2017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CC0BBEAA-B4FC-41A2-85B6-9369FD4AE74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61201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algn="ctr" defTabSz="914400" rtl="0" eaLnBrk="1" latinLnBrk="0"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409BAB-B55F-4E2D-9530-9F677D43A62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4/13/2017</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56BD98-0A24-4E59-B6E4-FD434E61FE8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50258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6.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1.wmf"/><Relationship Id="rId5" Type="http://schemas.openxmlformats.org/officeDocument/2006/relationships/image" Target="../media/image29.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bec.gov.in/htdocs-cbec/migration-to-gst/migration-to-gst%20.....for" TargetMode="External"/><Relationship Id="rId2" Type="http://schemas.openxmlformats.org/officeDocument/2006/relationships/hyperlink" Target="http://www.cbec.gov.in/htdocs-cbec/gst/gst" TargetMode="External"/><Relationship Id="rId1" Type="http://schemas.openxmlformats.org/officeDocument/2006/relationships/slideLayout" Target="../slideLayouts/slideLayout2.xml"/><Relationship Id="rId6" Type="http://schemas.openxmlformats.org/officeDocument/2006/relationships/hyperlink" Target="http://tutorial.gst.gov.in/" TargetMode="External"/><Relationship Id="rId5" Type="http://schemas.openxmlformats.org/officeDocument/2006/relationships/hyperlink" Target="http://www.gstn.org/" TargetMode="External"/><Relationship Id="rId4" Type="http://schemas.openxmlformats.org/officeDocument/2006/relationships/hyperlink" Target="https://www.gst.gov.i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helpdesk@gst.gov.in" TargetMode="External"/><Relationship Id="rId2" Type="http://schemas.openxmlformats.org/officeDocument/2006/relationships/hyperlink" Target="http://www.gst.gov.in/" TargetMode="External"/><Relationship Id="rId1" Type="http://schemas.openxmlformats.org/officeDocument/2006/relationships/slideLayout" Target="../slideLayouts/slideLayout2.xml"/><Relationship Id="rId5" Type="http://schemas.openxmlformats.org/officeDocument/2006/relationships/hyperlink" Target="mailto:cbecmitra.helpdesk@icegate.gov.in" TargetMode="External"/><Relationship Id="rId4" Type="http://schemas.openxmlformats.org/officeDocument/2006/relationships/hyperlink" Target="http://www.aces.gov.in/"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0338"/>
            <a:ext cx="8786874" cy="197251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000" b="1" dirty="0">
                <a:ln/>
                <a:solidFill>
                  <a:srgbClr val="FF0000"/>
                </a:solidFill>
                <a:latin typeface="Verdana" pitchFamily="34" charset="0"/>
                <a:ea typeface="Verdana" pitchFamily="34" charset="0"/>
                <a:cs typeface="Verdana" pitchFamily="34" charset="0"/>
              </a:rPr>
              <a:t> </a:t>
            </a:r>
            <a:r>
              <a:rPr lang="en-US" sz="4000" b="1" dirty="0">
                <a:ln/>
                <a:solidFill>
                  <a:srgbClr val="FF0000"/>
                </a:solidFill>
                <a:ea typeface="Verdana" pitchFamily="34" charset="0"/>
                <a:cs typeface="Times New Roman" pitchFamily="18" charset="0"/>
              </a:rPr>
              <a:t>OVER VIEW OF </a:t>
            </a:r>
            <a:br>
              <a:rPr lang="en-US" sz="4000" b="1" dirty="0">
                <a:ln/>
                <a:solidFill>
                  <a:srgbClr val="FF0000"/>
                </a:solidFill>
                <a:ea typeface="Verdana" pitchFamily="34" charset="0"/>
                <a:cs typeface="Times New Roman" pitchFamily="18" charset="0"/>
              </a:rPr>
            </a:br>
            <a:r>
              <a:rPr lang="en-US" sz="4000" b="1" dirty="0">
                <a:ln/>
                <a:solidFill>
                  <a:srgbClr val="FF0000"/>
                </a:solidFill>
                <a:ea typeface="Verdana" pitchFamily="34" charset="0"/>
                <a:cs typeface="Times New Roman" pitchFamily="18" charset="0"/>
              </a:rPr>
              <a:t>GST LAW &amp; PROCEDURE</a:t>
            </a:r>
            <a:endParaRPr lang="en-IN" sz="4000" b="1" dirty="0">
              <a:ln/>
              <a:solidFill>
                <a:srgbClr val="FF0000"/>
              </a:solidFill>
              <a:ea typeface="Verdana" pitchFamily="34" charset="0"/>
              <a:cs typeface="Times New Roman" pitchFamily="18" charset="0"/>
            </a:endParaRPr>
          </a:p>
        </p:txBody>
      </p:sp>
      <p:sp>
        <p:nvSpPr>
          <p:cNvPr id="3" name="Subtitle 2"/>
          <p:cNvSpPr>
            <a:spLocks noGrp="1"/>
          </p:cNvSpPr>
          <p:nvPr>
            <p:ph type="subTitle" idx="1"/>
          </p:nvPr>
        </p:nvSpPr>
        <p:spPr>
          <a:xfrm>
            <a:off x="0" y="38417"/>
            <a:ext cx="3124200" cy="494983"/>
          </a:xfrm>
        </p:spPr>
        <p:txBody>
          <a:bodyPr>
            <a:normAutofit/>
          </a:bodyPr>
          <a:lstStyle/>
          <a:p>
            <a:pPr algn="l"/>
            <a:r>
              <a:rPr lang="en-US" sz="2000" dirty="0" smtClean="0">
                <a:ln w="1905"/>
                <a:solidFill>
                  <a:srgbClr val="002060"/>
                </a:solidFill>
                <a:effectLst>
                  <a:innerShdw blurRad="69850" dist="43180" dir="5400000">
                    <a:srgbClr val="000000">
                      <a:alpha val="65000"/>
                    </a:srgbClr>
                  </a:innerShdw>
                </a:effectLst>
                <a:latin typeface="Times New Roman" pitchFamily="18" charset="0"/>
                <a:ea typeface="Verdana" pitchFamily="34" charset="0"/>
                <a:cs typeface="Times New Roman" pitchFamily="18" charset="0"/>
              </a:rPr>
              <a:t>GST </a:t>
            </a:r>
            <a:r>
              <a:rPr lang="en-US" sz="2000" dirty="0">
                <a:ln w="1905"/>
                <a:solidFill>
                  <a:srgbClr val="002060"/>
                </a:solidFill>
                <a:effectLst>
                  <a:innerShdw blurRad="69850" dist="43180" dir="5400000">
                    <a:srgbClr val="000000">
                      <a:alpha val="65000"/>
                    </a:srgbClr>
                  </a:innerShdw>
                </a:effectLst>
                <a:latin typeface="Times New Roman" pitchFamily="18" charset="0"/>
                <a:ea typeface="Verdana" pitchFamily="34" charset="0"/>
                <a:cs typeface="Times New Roman" pitchFamily="18" charset="0"/>
              </a:rPr>
              <a:t>Awareness Campaign</a:t>
            </a:r>
          </a:p>
        </p:txBody>
      </p:sp>
      <p:sp>
        <p:nvSpPr>
          <p:cNvPr id="33796" name="AutoShape 4" descr="data:image/jpeg;base64,/9j/4AAQSkZJRgABAQAAAQABAAD/2wCEAAkGBxITEREQEBQWFhQVFhcYGBgXFhUgGxgaHBscHBgdGBkgKCgiHxoxJx8eITEtMTUtLy46Ix8/OjQ4NygtLiwBCgoKDg0OGxAQGzYmICUtNTcuNy4xNC02Ly83LDQvLi04MTQsMCw1LDU4NzI0LDUuNC8vNC8vLjQ0LS8sLDQtLP/AABEIAG0AbQMBEQACEQEDEQH/xAAcAAEAAgIDAQAAAAAAAAAAAAAABgcDBQEECAL/xAA5EAACAQMCAwYEBAUDBQAAAAABAgMABBESIQUxQQYHEyJRYSMycYEUQqGxUoKRksEzU/EVJENyc//EABoBAQACAwEAAAAAAAAAAAAAAAADBAECBQb/xAA7EQABAwIEBAIJAgILAAAAAAABAAIRAwQSITFBUWFxgQUTIjJScpGhsdHwweEUIwYVM0JTYoKSssLx/9oADAMBAAIRAxEAPwC8aIlESiJREoiURY551RdTkAZAyfUkAD+pAoiyURKIlESiJREoiURKIlESiJREoi4oigXePPMvgR+IhSSeJo0wwkLowbBxs0fUnbGK0fOF4EwWOxZaCNZ1ngM5UjIkdVIOx1zLLbJPLKXL58pRV0EEqykAncEEczW+fKNoJMjYyePQLQ6re0WFzREoiURKIlESiJREoiURdDjHGILWPxbhwi5wPVieSoo3ZvYVlrS4wEVccf70pAWWBUhCjJ8QGSXHqYUICD/2OfUCrNG2dVgsEgmAdGz7x17A9UOWqiU3ay6lzeeNc5CBQwNsgwTyVdL4yfffHtU7rY06ooEtk7ekY+bZ+CCCMWfyXe4N2rvoo2dZZVXUzkTRxSA/xEaNDAdfv71WfTYyoKbcLp9klsf7pGfVbRInP6qYdn+8+Nx/3aqqjYzQktGv/wBUPni++R71ipQcx2Egg7A5T0OjuxnkteYVgwTK6q6MGVhkMpBBHqDUCLJREoiURKIlESiJRFrO0XGo7SBp5MnGFRB80jtsiL7k7Vlok/mQ3PRFQ3abi93ctLOrBpFBVnU7Rg84rcdAOr82P2FdO1ZbNqMF1o71Wnhs5/XZuwzMocUHD8fso23HY1jxFGoLIUZCG3yNzqB35nn7eldN3htR1f8AnPJgy2IkRoIiAOnPio/NAbkF0raa7CeGmoJpLem3XBP1/WrdZtq+p5r2txTGZnPoFq0vAgLsycTuo9IlT5cDLKcnBDEFuvIVWbZ2dXEae/su4gicP0hbF7xquxwy78e5knL+EwA06TuBy2z855DG+rNaXNJttZsoMb5jZzkb/wDXrlEI04nlxMKediu1j2T6XBEOczRAHSqk/wCvAOgBPxF5Dc7VxatLEZaZByad59h3P2D/AHhlqpT+ff7q7YpAwDKQVIBBHIg8iKprC+6IlESiJREoi4oiprvQ4y0t2YEbAiIgTflK66p5M+qoQB6am9RVu3pt9Z4kAYiOIB9Fv+p30WR+33Vf9oXaOJYYjgatBUbFgRkeXG4xjkcH03rpeHYatY1qglxEgnMDiZ5cCJGkrWrkIC2XZfshK04iiVXl0qzM4OmE5yG2+bI/Lt1zVLxLxxjqeGnOZMAavEQZ4AcfgtqdEgyf/FPJ+xPD4cfjLmaWY5BWI7rkaj5IxlRjff29q4wffObGMMHACfm6VuSydJXzxDsAkkZk4ddGXADGGVgwOoZIOAHQkbb/ANKw2vc2+bmh44tGFwjQjODGoCz6LuX0VSdoLERvqVWjkDMJIsYMbA7gAclxgg9c17Lwq7NzSkHEABB9ocD/AJpnpCrVWYStlw3iGq3jkyivAQFLHGdKny++pfKf0HMmpcWuG5LGgltUSY2k69WnMfPlu10tncK5O6Xi4eGS0zlYdLw55+BINSD+U6k+1cms1wMu1zDveBg/HUcis9FP6gRKIlESiJRFwaIvNHF4BdSt4pblPP5Tk5eV+ZAOwRF/oK7FvdPtGuqUwJLmtz4BoPEbuKwWB0A8J+aj3BIdVwxHmCBiNRXfoCckfpvyrr+I1C2lDspgGAd8zoD81FTEuyXoXuo4YI7COVh8Sf4jnrluQ+gGAPpXhacVbirV4HC3k1v3Mkq0/JoHdQbtjGbe7mhIk0Es2sjcq41DccxnIz7b1bUakXdNbtI81y+oaQEXbAJYAtq6kjAx6Zoi1ve9wxY7iG4UH46tHIFOC2lSy74J6Ee+fpiKxPlXL6Q0IDxOYDpAcdRyPVSnNoPZVPwPhsbSN4pBCNjQGwx65xgkrzzgV6+9vq1OmWURBOYMSBImNQAZ0zVVjGkyVZPdZL4fEIEXZXS7i67hXEsY+2Wxn3rh3LsWJzjmcBPUtg/8VLGndXWKoouaIlESiJRF8OQASSAPU0RecrmSKMhJgi6TMmvbGYpmAXBBPJlxjoavNo13lxoknNpgcHMGeoGoOu4W2JsCfzNRHhd4iTuzEhWB3C56+n0/xXpbu2fUYGAScjrwy1VZjgDK9E90fGEuOGwhTlovhsOoI5Z+2D968L5Lra6rW79Q4uHNrs5+MhWnHE0OC1XaPiEjXcsoCCKMiHnlzpILkpzxvjG+29TrRbTu+4i5e4tpFXbTIrqVIfICtsCcAYAGee/pRFFO+ntBEtxZwE58MtI4XBIyCq/vn7Vt4ZZ1L24rPpaNbhnbESCR2H1W7nhjRO5lVTwa7j/FtLI+lSWOcbH0BA6dce1eqvLeq6yNOk2TIHYCCQSq7HDHJVjd2bK3ELVtXlAu5AScZDMsSH3J3FcG4bhDgRBGBvcNJI7SpZmO6vCqKLmiJREoiwX14kMbSysFRBlmPID1PtWWtLjARRDvN4/GnCbiSKRW8VREpVgfn2OMe2au2Fuaty1jhvn2WrjAlU3xlBcxGVB/rr46Y/3kUJdR+ucBXx1GK6Fu82V0Meg9F3ukyx3YkjusRjbHf7qHm1fR4mNvqPpy54r0VSq01MDT6Q/IlQAGJUn7uON3FtcM9u6405eNzgPjp6hvfevPf0jtaNekyuJbUBgEDTiHDcfgU9uSCW7KyrjtPwuaVLi8glhnwBkRM2o8xh0BycZ+1eYZ/F6GnijdrhHWCQQpy1vH4r5t+1lvbRSR8Jtmy5LPLKhQZO2WBwzY5bD+m5qNwuH+i6KYPMOcegEgHmT2JWQ1oz1+QVOdorh5LmV3k8V2bOv1+3T0xXvvCqVO3s2UaLMJ3B24uJ3n5qnVJc8kmV1bCzaWRIkHmY4+nqT7DnV+tXp2tA1Heq0fncrRrS4wpiOMLatDNGcAyxCP1/DwHBb+Z9Te+K85a2j7jHj1AJPvuzjsIHZTPcBp+BehLnj1rHo8SaNTJpCqWGpi3ygLzJriNpPdMDRbytnWiylESiLFcwLIjRuMq6lWB6gjBFZBIMhF5R7YcFlsbmWydmKK2pMnZlPytjlnG32Ne7sa7LmmKsDFoeqquEGFz2a4oqhreVikbsHSQDJgmGyyY6r0YdR9KreKWRqjzWCSBBHtN3C2Y6Ftrq2dXdQmGGGlgByMH/ywdHiPPA5fSuPSqsc0B7oOjXn5NfwcNjoRvKn6dx+oWlfhAbL2z5IA8ufMdt8fsBz2NdE3uF2G6bBO4078VHgn1V8zSXq6S+v4bagSvJhsd+tbU6Vk6QwtOIQdpB+6EvGuy+na9mYozNuNxsNiNX1xjeo20rG3bjyA5Cc9NT8Emo4wsvCLKIaCMyytuqKrE9Qf+Tt+9LutWGJoGCmNXEjPTPiegzWWNb1K2qIqiWSVgPyzyp+UdLeD+KQ7BiNgM7450JdVLKdIGB6jTqT/AIjuA3aD1IWxMSTrv9lF+K35mlMhAUYCoo5IijCKvsB/n1r01pbC3pBg7nidyqzjJVhdyPZpri7/AB0oJit/lJ/NJjCj6Ab/ANtcjxu5bTp+QzU69P3UlNsmV6CryqnSiJREoihPef2JXiNvqjAFzED4Z5ahzKMfQ9PQ/U10PDr42tST6p1+60e3EF5qu7Z43eKRSjqSGBG4I6V7IPFdv8t2XEfnxVeI1Ux7ByQyt+F4pceDGqZtnIYPG5POOTkq7bqfKdutecvreuHF7AHbOI35ObopmkKTcX7A3QPixql6vMTW8ixze2tc6HPLfnVGld4G4GnCPZIxt7T6TegMclJrr9io/c8LnTZ1voyDtqttZHqMrtg1KKtMkksYZ1hzm9MiE7n4Lmx7NTyZ8K3vpdWM/DSJTgYGWblUr745eoI955/QfFYgc/opFZdjEt01cTnhsYD80MUmqaQc8PLux+i7VVdWqV3gtl79i7bo0eiOpk81nQRoFWvaC9MsrLEw/DxswhCKVVUzsdJ3BPUncnma7/h9pWpiahDSe7j1J+gUDnA6LL2T7NT39wsEC+7uflRepJ/Ydau3V6y3plz9eHE/ZahsleouzfA4rK2jtYB5UG5PNmPzM3uTvXh69Z9aoaj9SrIECFtKiWUoiURKIvlwcHGx6UReae3vZHiFtcyXV0vjoz6zKoOhvZgN02GP817GwvLepR8lhwGI/cHiq7mkGSuq95aXSsZVKlAdOnCssYXUcnkxzlVGM8uma5bbXxDw94FE4g7WZILiYHMZZkzGqnxU6gzWReDTwiP8HcMrZOcOyjPl5MPL+YL74ozxihVc7+KpZZRlnvtrtKwaBEYSs78Z41GkjNdzBY11bSg5GQNjn3FStqeFVqjGMbm4xuIP4FqWVACSuq3FeLTxh3upfDI5mYjmdthvU73eF0KhpYZcNoJ/ZYDahE7LH/0FQJHupdbqSCAxzlQGYZO5Okk8uhxVf+uHuLG2tPC125GWeQOXPnvmt/JAnEV83fFLdYzb20etZBggBgdQ2U5I1Mc6WHocjlW1v4fePrC5un4XNOWhy3GsDccxB1R1RgGFoVmdynZS/tWkuJ/hQyrjwWHmY/lc/wAON/rnlyqDxm8oVyG08yN/0WlNpGqtuuGpUoiURKIlESiL5dQQQRkHmDRFCuP91vDbklxF4Ln80R0j7p8v6V0bfxS5oiA6RzzWhYCofedzl3GQ1lejYEAShhgHORldQ/SrZ8UoVQW16IM6xy0/JWMLhoV1X7reMsjxtcWhVxggtJtuD5fh7chyrDbnw1lRtRtIhzdPmM889d1k+YQRKxJ3ScXEfg/ibYR8sa5eW+QPh5xuds1M7xGwNbz/ACjj4/hWIfGGcluOHdyak6ry7dztkIMZwMDzNk1G7xtzRhosDQnl8Sp52d7FWNlvbwKH/wBxvM/9x5D6YFcuveV6/wDaOn6fBbhoGikVVllKIlESiJREoiURKIlESiLiiLmiJREoiURKIlESiJREoiURKIlESiJREoiURKIlESiJREo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798" name="AutoShape 6" descr="data:image/jpeg;base64,/9j/4AAQSkZJRgABAQAAAQABAAD/2wCEAAkGBxITEREQEBQWFhQVFhcYGBgXFhUgGxgaHBscHBgdGBkgKCgiHxoxJx8eITEtMTUtLy46Ix8/OjQ4NygtLiwBCgoKDg0OGxAQGzYmICUtNTcuNy4xNC02Ly83LDQvLi04MTQsMCw1LDU4NzI0LDUuNC8vNC8vLjQ0LS8sLDQtLP/AABEIAG0AbQMBEQACEQEDEQH/xAAcAAEAAgIDAQAAAAAAAAAAAAAABgcDBQEECAL/xAA5EAACAQMCAwYEBAUDBQAAAAABAgMABBESIQUxQQYHEyJRYSMycYEUQqGxUoKRksEzU/EVJENyc//EABoBAQACAwEAAAAAAAAAAAAAAAADBAECBQb/xAA7EQABAwIEBAIJAgILAAAAAAABAAIRAwQSITFBUWFxgQUTIjJScpGhsdHwweEUIwYVM0JTYoKSssLx/9oADAMBAAIRAxEAPwC8aIlESiJREoiURY551RdTkAZAyfUkAD+pAoiyURKIlESiJREoiURKIlESiJREoi4oigXePPMvgR+IhSSeJo0wwkLowbBxs0fUnbGK0fOF4EwWOxZaCNZ1ngM5UjIkdVIOx1zLLbJPLKXL58pRV0EEqykAncEEczW+fKNoJMjYyePQLQ6re0WFzREoiURKIlESiJREoiURdDjHGILWPxbhwi5wPVieSoo3ZvYVlrS4wEVccf70pAWWBUhCjJ8QGSXHqYUICD/2OfUCrNG2dVgsEgmAdGz7x17A9UOWqiU3ay6lzeeNc5CBQwNsgwTyVdL4yfffHtU7rY06ooEtk7ekY+bZ+CCCMWfyXe4N2rvoo2dZZVXUzkTRxSA/xEaNDAdfv71WfTYyoKbcLp9klsf7pGfVbRInP6qYdn+8+Nx/3aqqjYzQktGv/wBUPni++R71ipQcx2Egg7A5T0OjuxnkteYVgwTK6q6MGVhkMpBBHqDUCLJREoiURKIlESiJRFrO0XGo7SBp5MnGFRB80jtsiL7k7Vlok/mQ3PRFQ3abi93ctLOrBpFBVnU7Rg84rcdAOr82P2FdO1ZbNqMF1o71Wnhs5/XZuwzMocUHD8fso23HY1jxFGoLIUZCG3yNzqB35nn7eldN3htR1f8AnPJgy2IkRoIiAOnPio/NAbkF0raa7CeGmoJpLem3XBP1/WrdZtq+p5r2txTGZnPoFq0vAgLsycTuo9IlT5cDLKcnBDEFuvIVWbZ2dXEae/su4gicP0hbF7xquxwy78e5knL+EwA06TuBy2z855DG+rNaXNJttZsoMb5jZzkb/wDXrlEI04nlxMKediu1j2T6XBEOczRAHSqk/wCvAOgBPxF5Dc7VxatLEZaZByad59h3P2D/AHhlqpT+ff7q7YpAwDKQVIBBHIg8iKprC+6IlESiJREoi4oiprvQ4y0t2YEbAiIgTflK66p5M+qoQB6am9RVu3pt9Z4kAYiOIB9Fv+p30WR+33Vf9oXaOJYYjgatBUbFgRkeXG4xjkcH03rpeHYatY1qglxEgnMDiZ5cCJGkrWrkIC2XZfshK04iiVXl0qzM4OmE5yG2+bI/Lt1zVLxLxxjqeGnOZMAavEQZ4AcfgtqdEgyf/FPJ+xPD4cfjLmaWY5BWI7rkaj5IxlRjff29q4wffObGMMHACfm6VuSydJXzxDsAkkZk4ddGXADGGVgwOoZIOAHQkbb/ANKw2vc2+bmh44tGFwjQjODGoCz6LuX0VSdoLERvqVWjkDMJIsYMbA7gAclxgg9c17Lwq7NzSkHEABB9ocD/AJpnpCrVWYStlw3iGq3jkyivAQFLHGdKny++pfKf0HMmpcWuG5LGgltUSY2k69WnMfPlu10tncK5O6Xi4eGS0zlYdLw55+BINSD+U6k+1cms1wMu1zDveBg/HUcis9FP6gRKIlESiJRFwaIvNHF4BdSt4pblPP5Tk5eV+ZAOwRF/oK7FvdPtGuqUwJLmtz4BoPEbuKwWB0A8J+aj3BIdVwxHmCBiNRXfoCckfpvyrr+I1C2lDspgGAd8zoD81FTEuyXoXuo4YI7COVh8Sf4jnrluQ+gGAPpXhacVbirV4HC3k1v3Mkq0/JoHdQbtjGbe7mhIk0Es2sjcq41DccxnIz7b1bUakXdNbtI81y+oaQEXbAJYAtq6kjAx6Zoi1ve9wxY7iG4UH46tHIFOC2lSy74J6Ee+fpiKxPlXL6Q0IDxOYDpAcdRyPVSnNoPZVPwPhsbSN4pBCNjQGwx65xgkrzzgV6+9vq1OmWURBOYMSBImNQAZ0zVVjGkyVZPdZL4fEIEXZXS7i67hXEsY+2Wxn3rh3LsWJzjmcBPUtg/8VLGndXWKoouaIlESiJRF8OQASSAPU0RecrmSKMhJgi6TMmvbGYpmAXBBPJlxjoavNo13lxoknNpgcHMGeoGoOu4W2JsCfzNRHhd4iTuzEhWB3C56+n0/xXpbu2fUYGAScjrwy1VZjgDK9E90fGEuOGwhTlovhsOoI5Z+2D968L5Lra6rW79Q4uHNrs5+MhWnHE0OC1XaPiEjXcsoCCKMiHnlzpILkpzxvjG+29TrRbTu+4i5e4tpFXbTIrqVIfICtsCcAYAGee/pRFFO+ntBEtxZwE58MtI4XBIyCq/vn7Vt4ZZ1L24rPpaNbhnbESCR2H1W7nhjRO5lVTwa7j/FtLI+lSWOcbH0BA6dce1eqvLeq6yNOk2TIHYCCQSq7HDHJVjd2bK3ELVtXlAu5AScZDMsSH3J3FcG4bhDgRBGBvcNJI7SpZmO6vCqKLmiJREoiwX14kMbSysFRBlmPID1PtWWtLjARRDvN4/GnCbiSKRW8VREpVgfn2OMe2au2Fuaty1jhvn2WrjAlU3xlBcxGVB/rr46Y/3kUJdR+ucBXx1GK6Fu82V0Meg9F3ukyx3YkjusRjbHf7qHm1fR4mNvqPpy54r0VSq01MDT6Q/IlQAGJUn7uON3FtcM9u6405eNzgPjp6hvfevPf0jtaNekyuJbUBgEDTiHDcfgU9uSCW7KyrjtPwuaVLi8glhnwBkRM2o8xh0BycZ+1eYZ/F6GnijdrhHWCQQpy1vH4r5t+1lvbRSR8Jtmy5LPLKhQZO2WBwzY5bD+m5qNwuH+i6KYPMOcegEgHmT2JWQ1oz1+QVOdorh5LmV3k8V2bOv1+3T0xXvvCqVO3s2UaLMJ3B24uJ3n5qnVJc8kmV1bCzaWRIkHmY4+nqT7DnV+tXp2tA1Heq0fncrRrS4wpiOMLatDNGcAyxCP1/DwHBb+Z9Te+K85a2j7jHj1AJPvuzjsIHZTPcBp+BehLnj1rHo8SaNTJpCqWGpi3ygLzJriNpPdMDRbytnWiylESiLFcwLIjRuMq6lWB6gjBFZBIMhF5R7YcFlsbmWydmKK2pMnZlPytjlnG32Ne7sa7LmmKsDFoeqquEGFz2a4oqhreVikbsHSQDJgmGyyY6r0YdR9KreKWRqjzWCSBBHtN3C2Y6Ftrq2dXdQmGGGlgByMH/ywdHiPPA5fSuPSqsc0B7oOjXn5NfwcNjoRvKn6dx+oWlfhAbL2z5IA8ufMdt8fsBz2NdE3uF2G6bBO4078VHgn1V8zSXq6S+v4bagSvJhsd+tbU6Vk6QwtOIQdpB+6EvGuy+na9mYozNuNxsNiNX1xjeo20rG3bjyA5Cc9NT8Emo4wsvCLKIaCMyytuqKrE9Qf+Tt+9LutWGJoGCmNXEjPTPiegzWWNb1K2qIqiWSVgPyzyp+UdLeD+KQ7BiNgM7450JdVLKdIGB6jTqT/AIjuA3aD1IWxMSTrv9lF+K35mlMhAUYCoo5IijCKvsB/n1r01pbC3pBg7nidyqzjJVhdyPZpri7/AB0oJit/lJ/NJjCj6Ab/ANtcjxu5bTp+QzU69P3UlNsmV6CryqnSiJREoihPef2JXiNvqjAFzED4Z5ahzKMfQ9PQ/U10PDr42tST6p1+60e3EF5qu7Z43eKRSjqSGBG4I6V7IPFdv8t2XEfnxVeI1Ux7ByQyt+F4pceDGqZtnIYPG5POOTkq7bqfKdutecvreuHF7AHbOI35ObopmkKTcX7A3QPixql6vMTW8ixze2tc6HPLfnVGld4G4GnCPZIxt7T6TegMclJrr9io/c8LnTZ1voyDtqttZHqMrtg1KKtMkksYZ1hzm9MiE7n4Lmx7NTyZ8K3vpdWM/DSJTgYGWblUr745eoI955/QfFYgc/opFZdjEt01cTnhsYD80MUmqaQc8PLux+i7VVdWqV3gtl79i7bo0eiOpk81nQRoFWvaC9MsrLEw/DxswhCKVVUzsdJ3BPUncnma7/h9pWpiahDSe7j1J+gUDnA6LL2T7NT39wsEC+7uflRepJ/Ydau3V6y3plz9eHE/ZahsleouzfA4rK2jtYB5UG5PNmPzM3uTvXh69Z9aoaj9SrIECFtKiWUoiURKIvlwcHGx6UReae3vZHiFtcyXV0vjoz6zKoOhvZgN02GP817GwvLepR8lhwGI/cHiq7mkGSuq95aXSsZVKlAdOnCssYXUcnkxzlVGM8uma5bbXxDw94FE4g7WZILiYHMZZkzGqnxU6gzWReDTwiP8HcMrZOcOyjPl5MPL+YL74ozxihVc7+KpZZRlnvtrtKwaBEYSs78Z41GkjNdzBY11bSg5GQNjn3FStqeFVqjGMbm4xuIP4FqWVACSuq3FeLTxh3upfDI5mYjmdthvU73eF0KhpYZcNoJ/ZYDahE7LH/0FQJHupdbqSCAxzlQGYZO5Okk8uhxVf+uHuLG2tPC125GWeQOXPnvmt/JAnEV83fFLdYzb20etZBggBgdQ2U5I1Mc6WHocjlW1v4fePrC5un4XNOWhy3GsDccxB1R1RgGFoVmdynZS/tWkuJ/hQyrjwWHmY/lc/wAON/rnlyqDxm8oVyG08yN/0WlNpGqtuuGpUoiURKIlESiL5dQQQRkHmDRFCuP91vDbklxF4Ln80R0j7p8v6V0bfxS5oiA6RzzWhYCofedzl3GQ1lejYEAShhgHORldQ/SrZ8UoVQW16IM6xy0/JWMLhoV1X7reMsjxtcWhVxggtJtuD5fh7chyrDbnw1lRtRtIhzdPmM889d1k+YQRKxJ3ScXEfg/ibYR8sa5eW+QPh5xuds1M7xGwNbz/ACjj4/hWIfGGcluOHdyak6ry7dztkIMZwMDzNk1G7xtzRhosDQnl8Sp52d7FWNlvbwKH/wBxvM/9x5D6YFcuveV6/wDaOn6fBbhoGikVVllKIlESiJREoiURKIlESiLiiLmiJREoiURKIlESiJREoiURKIlESiJREoiURKIlESiJREo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324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Benefits of GST (2/2)</a:t>
            </a:r>
            <a:endParaRPr lang="en-IN" sz="3200" b="1" dirty="0"/>
          </a:p>
        </p:txBody>
      </p:sp>
      <p:sp>
        <p:nvSpPr>
          <p:cNvPr id="3" name="Content Placeholder 2"/>
          <p:cNvSpPr>
            <a:spLocks noGrp="1"/>
          </p:cNvSpPr>
          <p:nvPr>
            <p:ph idx="1"/>
          </p:nvPr>
        </p:nvSpPr>
        <p:spPr/>
        <p:txBody>
          <a:bodyPr>
            <a:normAutofit/>
          </a:bodyPr>
          <a:lstStyle/>
          <a:p>
            <a:r>
              <a:rPr lang="en-US" sz="2400" dirty="0"/>
              <a:t>Simplified Tax Regime</a:t>
            </a:r>
          </a:p>
          <a:p>
            <a:r>
              <a:rPr lang="en-US" sz="2400" dirty="0"/>
              <a:t>Reduction in Multiplicity of Taxes</a:t>
            </a:r>
          </a:p>
          <a:p>
            <a:pPr marL="0" indent="0">
              <a:buNone/>
            </a:pPr>
            <a:endParaRPr lang="en-US" sz="2400" dirty="0"/>
          </a:p>
          <a:p>
            <a:r>
              <a:rPr lang="en-US" sz="2400" dirty="0"/>
              <a:t>Consumption Based Tax</a:t>
            </a:r>
          </a:p>
          <a:p>
            <a:r>
              <a:rPr lang="en-US" sz="2400" dirty="0"/>
              <a:t>Abolition of CST</a:t>
            </a:r>
          </a:p>
          <a:p>
            <a:pPr marL="0" indent="0">
              <a:buNone/>
            </a:pPr>
            <a:endParaRPr lang="en-US" sz="2400" dirty="0"/>
          </a:p>
          <a:p>
            <a:r>
              <a:rPr lang="en-US" sz="2400" dirty="0"/>
              <a:t>Exports to be Zero Rated</a:t>
            </a:r>
          </a:p>
          <a:p>
            <a:r>
              <a:rPr lang="en-US" sz="2400" dirty="0"/>
              <a:t>Protection of Domestic Industry - IGST</a:t>
            </a:r>
          </a:p>
          <a:p>
            <a:pPr marL="0" indent="0">
              <a:buNone/>
            </a:pPr>
            <a:endParaRPr lang="en-IN"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ounded Rectangle 4"/>
          <p:cNvSpPr/>
          <p:nvPr/>
        </p:nvSpPr>
        <p:spPr>
          <a:xfrm>
            <a:off x="5658464" y="1600200"/>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More informed consumer</a:t>
            </a:r>
          </a:p>
        </p:txBody>
      </p:sp>
      <p:sp>
        <p:nvSpPr>
          <p:cNvPr id="6" name="Rounded Rectangle 5"/>
          <p:cNvSpPr/>
          <p:nvPr/>
        </p:nvSpPr>
        <p:spPr>
          <a:xfrm>
            <a:off x="5658464" y="2850048"/>
            <a:ext cx="2841523" cy="1065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Poorer States </a:t>
            </a:r>
          </a:p>
          <a:p>
            <a:pPr algn="ctr"/>
            <a:r>
              <a:rPr lang="en-US" sz="2400" b="1" dirty="0"/>
              <a:t>to Gain</a:t>
            </a:r>
          </a:p>
        </p:txBody>
      </p:sp>
      <p:sp>
        <p:nvSpPr>
          <p:cNvPr id="7" name="Rounded Rectangle 6"/>
          <p:cNvSpPr/>
          <p:nvPr/>
        </p:nvSpPr>
        <p:spPr>
          <a:xfrm>
            <a:off x="5715000" y="4343400"/>
            <a:ext cx="2819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Make in India</a:t>
            </a:r>
          </a:p>
        </p:txBody>
      </p:sp>
    </p:spTree>
    <p:extLst>
      <p:ext uri="{BB962C8B-B14F-4D97-AF65-F5344CB8AC3E}">
        <p14:creationId xmlns:p14="http://schemas.microsoft.com/office/powerpoint/2010/main" val="7530046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IN" sz="3200" b="1" dirty="0">
                <a:ea typeface="Verdana" pitchFamily="34" charset="0"/>
                <a:cs typeface="Calibri" pitchFamily="34" charset="0"/>
              </a:rPr>
              <a:t>Salient features of GST</a:t>
            </a:r>
          </a:p>
        </p:txBody>
      </p:sp>
      <p:sp>
        <p:nvSpPr>
          <p:cNvPr id="3" name="Content Placeholder 2"/>
          <p:cNvSpPr>
            <a:spLocks noGrp="1"/>
          </p:cNvSpPr>
          <p:nvPr>
            <p:ph idx="1"/>
          </p:nvPr>
        </p:nvSpPr>
        <p:spPr>
          <a:xfrm>
            <a:off x="457200" y="1295400"/>
            <a:ext cx="8229600" cy="5410200"/>
          </a:xfrm>
        </p:spPr>
        <p:txBody>
          <a:bodyPr vert="horz" lIns="91440" tIns="45720" rIns="91440" bIns="45720" rtlCol="0" anchor="t">
            <a:normAutofit fontScale="85000" lnSpcReduction="20000"/>
          </a:bodyPr>
          <a:lstStyle/>
          <a:p>
            <a:pPr lvl="0" algn="just">
              <a:lnSpc>
                <a:spcPct val="120000"/>
              </a:lnSpc>
              <a:spcBef>
                <a:spcPts val="0"/>
              </a:spcBef>
            </a:pPr>
            <a:r>
              <a:rPr lang="en-IN" sz="3100" dirty="0"/>
              <a:t>The GST would be applicable </a:t>
            </a:r>
            <a:r>
              <a:rPr lang="en-IN" sz="3100" b="1" dirty="0">
                <a:solidFill>
                  <a:srgbClr val="FF0000"/>
                </a:solidFill>
              </a:rPr>
              <a:t>on the supply </a:t>
            </a:r>
            <a:r>
              <a:rPr lang="en-IN" sz="3100" dirty="0"/>
              <a:t>of goods or services. </a:t>
            </a:r>
          </a:p>
          <a:p>
            <a:pPr lvl="0" algn="just">
              <a:lnSpc>
                <a:spcPct val="120000"/>
              </a:lnSpc>
              <a:spcBef>
                <a:spcPts val="0"/>
              </a:spcBef>
            </a:pPr>
            <a:endParaRPr lang="en-IN" sz="3100" dirty="0"/>
          </a:p>
          <a:p>
            <a:pPr lvl="0" algn="just">
              <a:lnSpc>
                <a:spcPct val="120000"/>
              </a:lnSpc>
              <a:spcBef>
                <a:spcPts val="0"/>
              </a:spcBef>
            </a:pPr>
            <a:r>
              <a:rPr lang="en-IN" sz="3100" dirty="0"/>
              <a:t>It would be a </a:t>
            </a:r>
            <a:r>
              <a:rPr lang="en-IN" sz="3100" dirty="0" smtClean="0"/>
              <a:t>single GST on any item out of which 50% will go to Central </a:t>
            </a:r>
            <a:r>
              <a:rPr lang="en-IN" sz="3100" dirty="0" err="1" smtClean="0"/>
              <a:t>Govt</a:t>
            </a:r>
            <a:r>
              <a:rPr lang="en-IN" sz="3100" dirty="0" smtClean="0"/>
              <a:t> and 50% will go to State </a:t>
            </a:r>
            <a:r>
              <a:rPr lang="en-IN" sz="3100" dirty="0" err="1" smtClean="0"/>
              <a:t>Govt</a:t>
            </a:r>
            <a:r>
              <a:rPr lang="en-IN" sz="3100" dirty="0" smtClean="0"/>
              <a:t> / Union Territory. </a:t>
            </a:r>
            <a:endParaRPr lang="en-IN" sz="3100" dirty="0"/>
          </a:p>
          <a:p>
            <a:pPr lvl="0" algn="just">
              <a:lnSpc>
                <a:spcPct val="120000"/>
              </a:lnSpc>
              <a:spcBef>
                <a:spcPts val="0"/>
              </a:spcBef>
            </a:pPr>
            <a:endParaRPr lang="en-IN" sz="3100" dirty="0"/>
          </a:p>
          <a:p>
            <a:pPr lvl="1" algn="just">
              <a:lnSpc>
                <a:spcPct val="120000"/>
              </a:lnSpc>
              <a:spcBef>
                <a:spcPts val="0"/>
              </a:spcBef>
              <a:buFont typeface="Wingdings" panose="05000000000000000000" pitchFamily="2" charset="2"/>
              <a:buChar char="Ø"/>
            </a:pPr>
            <a:r>
              <a:rPr lang="en-IN" sz="2700" dirty="0" smtClean="0"/>
              <a:t>Central tax (</a:t>
            </a:r>
            <a:r>
              <a:rPr lang="en-IN" sz="2700" b="1" dirty="0">
                <a:solidFill>
                  <a:srgbClr val="FF0000"/>
                </a:solidFill>
              </a:rPr>
              <a:t>CGST</a:t>
            </a:r>
            <a:r>
              <a:rPr lang="en-IN" sz="2700" dirty="0"/>
              <a:t>) and </a:t>
            </a:r>
            <a:r>
              <a:rPr lang="en-IN" sz="2700" dirty="0" smtClean="0"/>
              <a:t>State tax (</a:t>
            </a:r>
            <a:r>
              <a:rPr lang="en-IN" sz="2700" b="1" dirty="0">
                <a:solidFill>
                  <a:srgbClr val="FF0000"/>
                </a:solidFill>
              </a:rPr>
              <a:t>SGST</a:t>
            </a:r>
            <a:r>
              <a:rPr lang="en-IN" sz="2700" dirty="0"/>
              <a:t>) / </a:t>
            </a:r>
            <a:r>
              <a:rPr lang="en-IN" sz="2700" dirty="0" smtClean="0"/>
              <a:t>Union territory tax (</a:t>
            </a:r>
            <a:r>
              <a:rPr lang="en-IN" sz="2700" b="1" dirty="0" smtClean="0">
                <a:solidFill>
                  <a:srgbClr val="FF0000"/>
                </a:solidFill>
              </a:rPr>
              <a:t>UTGST)</a:t>
            </a:r>
            <a:r>
              <a:rPr lang="en-IN" sz="2700" dirty="0" smtClean="0"/>
              <a:t>. </a:t>
            </a:r>
            <a:endParaRPr lang="en-IN" sz="2700" dirty="0"/>
          </a:p>
          <a:p>
            <a:pPr marL="0" lvl="0" indent="0" algn="just">
              <a:lnSpc>
                <a:spcPct val="120000"/>
              </a:lnSpc>
              <a:spcBef>
                <a:spcPts val="0"/>
              </a:spcBef>
              <a:buNone/>
            </a:pPr>
            <a:endParaRPr lang="en-IN" sz="3100" dirty="0"/>
          </a:p>
          <a:p>
            <a:pPr lvl="0" algn="just">
              <a:lnSpc>
                <a:spcPct val="120000"/>
              </a:lnSpc>
              <a:spcBef>
                <a:spcPts val="0"/>
              </a:spcBef>
            </a:pPr>
            <a:r>
              <a:rPr lang="en-IN" sz="3100" dirty="0"/>
              <a:t>The GST would apply on </a:t>
            </a:r>
            <a:r>
              <a:rPr lang="en-IN" sz="3100" b="1" dirty="0">
                <a:solidFill>
                  <a:srgbClr val="FF0000"/>
                </a:solidFill>
              </a:rPr>
              <a:t>all goods </a:t>
            </a:r>
            <a:r>
              <a:rPr lang="en-IN" sz="3100" b="1" dirty="0" smtClean="0">
                <a:solidFill>
                  <a:srgbClr val="FF0000"/>
                </a:solidFill>
              </a:rPr>
              <a:t>or services or both </a:t>
            </a:r>
            <a:r>
              <a:rPr lang="en-IN" sz="3100" dirty="0"/>
              <a:t>other than alcoholic liquor for human consumption and five petroleum products.</a:t>
            </a:r>
          </a:p>
          <a:p>
            <a:pPr lvl="0" algn="just">
              <a:lnSpc>
                <a:spcPct val="120000"/>
              </a:lnSpc>
              <a:spcBef>
                <a:spcPts val="0"/>
              </a:spcBef>
            </a:pPr>
            <a:endParaRPr lang="en-IN" sz="3100" dirty="0"/>
          </a:p>
          <a:p>
            <a:pPr algn="just">
              <a:lnSpc>
                <a:spcPct val="120000"/>
              </a:lnSpc>
              <a:spcBef>
                <a:spcPts val="0"/>
              </a:spcBef>
            </a:pPr>
            <a:endParaRPr lang="en-IN" sz="3100"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672054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ea typeface="Verdana" pitchFamily="34" charset="0"/>
                <a:cs typeface="Calibri" pitchFamily="34" charset="0"/>
              </a:rPr>
              <a:t>Salient features of GST... </a:t>
            </a:r>
            <a:r>
              <a:rPr lang="en-IN" sz="2000" b="1" dirty="0">
                <a:ea typeface="Verdana" pitchFamily="34" charset="0"/>
                <a:cs typeface="Calibri" pitchFamily="34" charset="0"/>
              </a:rPr>
              <a:t>(contd.)</a:t>
            </a:r>
            <a:endParaRPr lang="en-IN" sz="2000" dirty="0"/>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lvl="0" algn="just">
              <a:lnSpc>
                <a:spcPct val="120000"/>
              </a:lnSpc>
              <a:spcBef>
                <a:spcPts val="0"/>
              </a:spcBef>
            </a:pPr>
            <a:r>
              <a:rPr lang="en-IN" dirty="0"/>
              <a:t>D</a:t>
            </a:r>
            <a:r>
              <a:rPr lang="en-IN" b="1" dirty="0"/>
              <a:t>estination based </a:t>
            </a:r>
            <a:r>
              <a:rPr lang="en-IN" b="1" dirty="0">
                <a:solidFill>
                  <a:srgbClr val="FF0000"/>
                </a:solidFill>
              </a:rPr>
              <a:t>consumption tax</a:t>
            </a:r>
            <a:endParaRPr lang="en-IN" dirty="0">
              <a:solidFill>
                <a:srgbClr val="FF0000"/>
              </a:solidFill>
            </a:endParaRPr>
          </a:p>
          <a:p>
            <a:pPr lvl="1" algn="just">
              <a:lnSpc>
                <a:spcPct val="120000"/>
              </a:lnSpc>
              <a:spcBef>
                <a:spcPts val="0"/>
              </a:spcBef>
              <a:buFont typeface="Wingdings" panose="05000000000000000000" pitchFamily="2" charset="2"/>
              <a:buChar char="Ø"/>
            </a:pPr>
            <a:r>
              <a:rPr lang="en-US" dirty="0"/>
              <a:t>The tax would accrue to the State which has jurisdiction over the place of consumption which is also termed as place of supply.</a:t>
            </a:r>
          </a:p>
          <a:p>
            <a:pPr lvl="1" algn="just">
              <a:lnSpc>
                <a:spcPct val="120000"/>
              </a:lnSpc>
              <a:spcBef>
                <a:spcPts val="0"/>
              </a:spcBef>
              <a:buFont typeface="Wingdings" panose="05000000000000000000" pitchFamily="2" charset="2"/>
              <a:buChar char="Ø"/>
            </a:pPr>
            <a:r>
              <a:rPr lang="en-US" dirty="0"/>
              <a:t>Levied at all stages right from manufacture up to final consumption with credit of taxes paid at previous stages available as setoff.   </a:t>
            </a:r>
          </a:p>
          <a:p>
            <a:pPr lvl="1" algn="just">
              <a:lnSpc>
                <a:spcPct val="120000"/>
              </a:lnSpc>
              <a:spcBef>
                <a:spcPts val="0"/>
              </a:spcBef>
              <a:buFont typeface="Wingdings" panose="05000000000000000000" pitchFamily="2" charset="2"/>
              <a:buChar char="Ø"/>
            </a:pPr>
            <a:r>
              <a:rPr lang="en-US" dirty="0"/>
              <a:t>In a nutshell, </a:t>
            </a:r>
            <a:r>
              <a:rPr lang="en-US" dirty="0">
                <a:solidFill>
                  <a:srgbClr val="FF0000"/>
                </a:solidFill>
              </a:rPr>
              <a:t>only value addition will be taxed</a:t>
            </a:r>
            <a:r>
              <a:rPr lang="en-US" dirty="0"/>
              <a:t> and burden of tax is to be borne by the final consumer.</a:t>
            </a:r>
          </a:p>
          <a:p>
            <a:pPr lvl="1" algn="just">
              <a:lnSpc>
                <a:spcPct val="120000"/>
              </a:lnSpc>
              <a:spcBef>
                <a:spcPts val="0"/>
              </a:spcBef>
              <a:buFont typeface="Wingdings" panose="05000000000000000000" pitchFamily="2" charset="2"/>
              <a:buChar char="Ø"/>
            </a:pPr>
            <a:r>
              <a:rPr lang="en-US" dirty="0"/>
              <a:t>Exports </a:t>
            </a:r>
            <a:r>
              <a:rPr lang="en-IN" dirty="0"/>
              <a:t>would be tax-free and imports taxed at the same rate as </a:t>
            </a:r>
            <a:r>
              <a:rPr lang="en-IN" dirty="0" smtClean="0"/>
              <a:t>integrated tax (IGST) levied on inter-State supply of like domestic products </a:t>
            </a:r>
            <a:endParaRPr lang="en-IN" dirty="0"/>
          </a:p>
          <a:p>
            <a:pPr lvl="0" algn="just">
              <a:lnSpc>
                <a:spcPct val="120000"/>
              </a:lnSpc>
              <a:spcBef>
                <a:spcPts val="0"/>
              </a:spcBef>
            </a:pPr>
            <a:endParaRPr lang="en-IN"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788673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IN" sz="3200" b="1" dirty="0">
                <a:ea typeface="Verdana" pitchFamily="34" charset="0"/>
                <a:cs typeface="Calibri" pitchFamily="34" charset="0"/>
              </a:rPr>
              <a:t>Salient features of GST... </a:t>
            </a:r>
            <a:r>
              <a:rPr lang="en-IN" sz="2000" b="1" dirty="0">
                <a:ea typeface="Verdana" pitchFamily="34" charset="0"/>
                <a:cs typeface="Calibri" pitchFamily="34" charset="0"/>
              </a:rPr>
              <a:t>(contd.)</a:t>
            </a:r>
            <a:endParaRPr lang="en-IN" sz="2600" dirty="0">
              <a:ea typeface="Verdana" pitchFamily="34" charset="0"/>
              <a:cs typeface="Calibri" pitchFamily="34" charset="0"/>
            </a:endParaRPr>
          </a:p>
        </p:txBody>
      </p:sp>
      <p:sp>
        <p:nvSpPr>
          <p:cNvPr id="3" name="Content Placeholder 2"/>
          <p:cNvSpPr>
            <a:spLocks noGrp="1"/>
          </p:cNvSpPr>
          <p:nvPr>
            <p:ph idx="1"/>
          </p:nvPr>
        </p:nvSpPr>
        <p:spPr>
          <a:xfrm>
            <a:off x="457200" y="1295400"/>
            <a:ext cx="8229600" cy="5562600"/>
          </a:xfrm>
        </p:spPr>
        <p:txBody>
          <a:bodyPr vert="horz" lIns="91440" tIns="45720" rIns="91440" bIns="45720" rtlCol="0" anchor="t">
            <a:normAutofit/>
          </a:bodyPr>
          <a:lstStyle/>
          <a:p>
            <a:pPr lvl="0" algn="just">
              <a:spcBef>
                <a:spcPts val="0"/>
              </a:spcBef>
            </a:pPr>
            <a:r>
              <a:rPr lang="en-IN" sz="2400" dirty="0"/>
              <a:t>Tax payers with an aggregate turnover in a financial year up to </a:t>
            </a:r>
            <a:r>
              <a:rPr lang="en-IN" sz="2400" b="1" dirty="0">
                <a:solidFill>
                  <a:srgbClr val="FF0000"/>
                </a:solidFill>
              </a:rPr>
              <a:t>Rs.20 lakhs</a:t>
            </a:r>
            <a:r>
              <a:rPr lang="en-IN" sz="2400" dirty="0"/>
              <a:t> would be exempt from tax. </a:t>
            </a:r>
          </a:p>
          <a:p>
            <a:pPr lvl="0" algn="just">
              <a:spcBef>
                <a:spcPts val="0"/>
              </a:spcBef>
            </a:pPr>
            <a:endParaRPr lang="en-IN" sz="2400" dirty="0"/>
          </a:p>
          <a:p>
            <a:pPr lvl="1" algn="just">
              <a:spcBef>
                <a:spcPts val="0"/>
              </a:spcBef>
              <a:buFont typeface="Wingdings" panose="05000000000000000000" pitchFamily="2" charset="2"/>
              <a:buChar char="Ø"/>
            </a:pPr>
            <a:r>
              <a:rPr lang="en-IN" sz="2400" dirty="0"/>
              <a:t>For special category states specified in Article 279A, the threshold exemption shall be </a:t>
            </a:r>
            <a:r>
              <a:rPr lang="en-IN" sz="2400" dirty="0" err="1"/>
              <a:t>Rs</a:t>
            </a:r>
            <a:r>
              <a:rPr lang="en-IN" sz="2400" dirty="0"/>
              <a:t>. 10</a:t>
            </a:r>
            <a:r>
              <a:rPr lang="en-IN" sz="2400" b="1" dirty="0">
                <a:solidFill>
                  <a:srgbClr val="FF0000"/>
                </a:solidFill>
              </a:rPr>
              <a:t> lakhs</a:t>
            </a:r>
            <a:r>
              <a:rPr lang="en-IN" sz="2400" dirty="0"/>
              <a:t>. </a:t>
            </a:r>
          </a:p>
          <a:p>
            <a:pPr lvl="1" algn="just">
              <a:spcBef>
                <a:spcPts val="0"/>
              </a:spcBef>
              <a:buFont typeface="Wingdings" panose="05000000000000000000" pitchFamily="2" charset="2"/>
              <a:buChar char="Ø"/>
            </a:pPr>
            <a:r>
              <a:rPr lang="en-IN" sz="2400" dirty="0"/>
              <a:t>Tax payers making </a:t>
            </a:r>
            <a:r>
              <a:rPr lang="en-IN" sz="2400" b="1" dirty="0">
                <a:solidFill>
                  <a:srgbClr val="FF0000"/>
                </a:solidFill>
              </a:rPr>
              <a:t>inter-State supplies </a:t>
            </a:r>
            <a:r>
              <a:rPr lang="en-IN" sz="2400" dirty="0"/>
              <a:t>or paying tax on </a:t>
            </a:r>
            <a:r>
              <a:rPr lang="en-IN" sz="2400" b="1" dirty="0">
                <a:solidFill>
                  <a:srgbClr val="FF0000"/>
                </a:solidFill>
              </a:rPr>
              <a:t>reverse charge basis</a:t>
            </a:r>
            <a:r>
              <a:rPr lang="en-IN" sz="2400" dirty="0"/>
              <a:t> shall not be eligible for threshold exemption</a:t>
            </a:r>
            <a:r>
              <a:rPr lang="en-IN" sz="2000" dirty="0"/>
              <a:t>. </a:t>
            </a:r>
          </a:p>
          <a:p>
            <a:pPr lvl="0" algn="just">
              <a:spcBef>
                <a:spcPts val="0"/>
              </a:spcBef>
            </a:pPr>
            <a:endParaRPr lang="en-IN" sz="2400" dirty="0"/>
          </a:p>
          <a:p>
            <a:pPr lvl="0" algn="just">
              <a:spcBef>
                <a:spcPts val="0"/>
              </a:spcBef>
            </a:pPr>
            <a:r>
              <a:rPr lang="en-IN" sz="2400" dirty="0"/>
              <a:t>Small taxpayers with an aggregate turnover in a financial year up to </a:t>
            </a:r>
            <a:r>
              <a:rPr lang="en-IN" sz="2400" b="1" dirty="0" err="1">
                <a:solidFill>
                  <a:srgbClr val="FF0000"/>
                </a:solidFill>
              </a:rPr>
              <a:t>Rs</a:t>
            </a:r>
            <a:r>
              <a:rPr lang="en-IN" sz="2400" b="1" dirty="0">
                <a:solidFill>
                  <a:srgbClr val="FF0000"/>
                </a:solidFill>
              </a:rPr>
              <a:t>. 50 lakhs</a:t>
            </a:r>
            <a:r>
              <a:rPr lang="en-IN" sz="2400" dirty="0"/>
              <a:t> shall be eligible for </a:t>
            </a:r>
            <a:r>
              <a:rPr lang="en-IN" sz="2400" b="1" dirty="0">
                <a:solidFill>
                  <a:srgbClr val="FF0000"/>
                </a:solidFill>
              </a:rPr>
              <a:t>composition levy</a:t>
            </a:r>
            <a:r>
              <a:rPr lang="en-IN" sz="2400" dirty="0"/>
              <a:t>.</a:t>
            </a:r>
          </a:p>
          <a:p>
            <a:pPr lvl="0" algn="just">
              <a:spcBef>
                <a:spcPts val="0"/>
              </a:spcBef>
              <a:buNone/>
            </a:pPr>
            <a:endParaRPr lang="en-IN" sz="2400" dirty="0"/>
          </a:p>
          <a:p>
            <a:pPr marL="0" lvl="0" indent="0" algn="just">
              <a:spcBef>
                <a:spcPts val="0"/>
              </a:spcBef>
              <a:buNone/>
            </a:pPr>
            <a:r>
              <a:rPr lang="en-IN" sz="2400" b="1" dirty="0">
                <a:solidFill>
                  <a:srgbClr val="FF0000"/>
                </a:solidFill>
              </a:rPr>
              <a:t> </a:t>
            </a:r>
          </a:p>
          <a:p>
            <a:pPr lvl="0" algn="just"/>
            <a:endParaRPr lang="en-IN" sz="2400"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407303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IN" sz="3200" b="1" dirty="0">
                <a:ea typeface="Verdana" pitchFamily="34" charset="0"/>
                <a:cs typeface="Calibri" pitchFamily="34" charset="0"/>
              </a:rPr>
              <a:t>Salient features of GST... </a:t>
            </a:r>
            <a:r>
              <a:rPr lang="en-IN" sz="2000" b="1" dirty="0">
                <a:ea typeface="Verdana" pitchFamily="34" charset="0"/>
                <a:cs typeface="Calibri" pitchFamily="34" charset="0"/>
              </a:rPr>
              <a:t>(contd.)</a:t>
            </a:r>
            <a:endParaRPr lang="en-IN" sz="3200" dirty="0">
              <a:ea typeface="Verdana" pitchFamily="34" charset="0"/>
              <a:cs typeface="Calibri" pitchFamily="34" charset="0"/>
            </a:endParaRPr>
          </a:p>
        </p:txBody>
      </p:sp>
      <p:sp>
        <p:nvSpPr>
          <p:cNvPr id="3" name="Content Placeholder 2"/>
          <p:cNvSpPr>
            <a:spLocks noGrp="1"/>
          </p:cNvSpPr>
          <p:nvPr>
            <p:ph idx="1"/>
          </p:nvPr>
        </p:nvSpPr>
        <p:spPr>
          <a:xfrm>
            <a:off x="381000" y="1371600"/>
            <a:ext cx="8229600" cy="5334000"/>
          </a:xfrm>
        </p:spPr>
        <p:txBody>
          <a:bodyPr>
            <a:normAutofit/>
          </a:bodyPr>
          <a:lstStyle/>
          <a:p>
            <a:pPr lvl="0" algn="just">
              <a:spcBef>
                <a:spcPts val="0"/>
              </a:spcBef>
            </a:pPr>
            <a:r>
              <a:rPr lang="en-IN" sz="2400" dirty="0"/>
              <a:t>An Integrated GST (</a:t>
            </a:r>
            <a:r>
              <a:rPr lang="en-IN" sz="2400" b="1" dirty="0">
                <a:solidFill>
                  <a:srgbClr val="FF0000"/>
                </a:solidFill>
              </a:rPr>
              <a:t>IGST</a:t>
            </a:r>
            <a:r>
              <a:rPr lang="en-IN" sz="2400" dirty="0"/>
              <a:t>) would be levied and collected by the Centre on inter-State supply of goods and services. </a:t>
            </a:r>
          </a:p>
          <a:p>
            <a:pPr lvl="0" algn="just">
              <a:spcBef>
                <a:spcPts val="0"/>
              </a:spcBef>
            </a:pPr>
            <a:endParaRPr lang="en-IN" sz="2400" dirty="0"/>
          </a:p>
          <a:p>
            <a:pPr lvl="0" algn="just">
              <a:spcBef>
                <a:spcPts val="0"/>
              </a:spcBef>
            </a:pPr>
            <a:r>
              <a:rPr lang="en-IN" sz="2400" b="1" dirty="0">
                <a:solidFill>
                  <a:srgbClr val="FF0000"/>
                </a:solidFill>
              </a:rPr>
              <a:t>HSN code </a:t>
            </a:r>
            <a:r>
              <a:rPr lang="en-IN" sz="2400" dirty="0"/>
              <a:t>shall be used for classifying the goods under the GST regime. </a:t>
            </a:r>
          </a:p>
          <a:p>
            <a:pPr lvl="0" algn="just">
              <a:spcBef>
                <a:spcPts val="0"/>
              </a:spcBef>
            </a:pPr>
            <a:endParaRPr lang="en-IN" sz="2400" dirty="0"/>
          </a:p>
          <a:p>
            <a:pPr lvl="0" algn="just">
              <a:spcBef>
                <a:spcPts val="0"/>
              </a:spcBef>
            </a:pPr>
            <a:r>
              <a:rPr lang="en-IN" sz="2400" dirty="0"/>
              <a:t>Taxpayers whose turnover is above </a:t>
            </a:r>
            <a:r>
              <a:rPr lang="en-IN" sz="2400" dirty="0" err="1"/>
              <a:t>Rs</a:t>
            </a:r>
            <a:r>
              <a:rPr lang="en-IN" sz="2400" dirty="0"/>
              <a:t>. 1.5 crores but below </a:t>
            </a:r>
            <a:r>
              <a:rPr lang="en-IN" sz="2400" dirty="0" err="1"/>
              <a:t>Rs</a:t>
            </a:r>
            <a:r>
              <a:rPr lang="en-IN" sz="2400" dirty="0"/>
              <a:t>. 5 crores shall use </a:t>
            </a:r>
            <a:r>
              <a:rPr lang="en-IN" sz="2400" b="1" dirty="0"/>
              <a:t>2-digit code </a:t>
            </a:r>
            <a:r>
              <a:rPr lang="en-IN" sz="2400" dirty="0"/>
              <a:t>and the taxpayers whose turnover is </a:t>
            </a:r>
            <a:r>
              <a:rPr lang="en-IN" sz="2400" dirty="0" err="1"/>
              <a:t>Rs</a:t>
            </a:r>
            <a:r>
              <a:rPr lang="en-IN" sz="2400" dirty="0"/>
              <a:t>. 5 crores and above shall use </a:t>
            </a:r>
            <a:r>
              <a:rPr lang="en-IN" sz="2400" b="1" dirty="0"/>
              <a:t>4-digit code</a:t>
            </a:r>
            <a:r>
              <a:rPr lang="en-IN" sz="2400" dirty="0"/>
              <a:t>.</a:t>
            </a:r>
          </a:p>
          <a:p>
            <a:pPr lvl="0" algn="just">
              <a:spcBef>
                <a:spcPts val="0"/>
              </a:spcBef>
            </a:pPr>
            <a:endParaRPr lang="en-IN" sz="2400" dirty="0"/>
          </a:p>
          <a:p>
            <a:pPr lvl="0" algn="just">
              <a:spcBef>
                <a:spcPts val="0"/>
              </a:spcBef>
            </a:pPr>
            <a:r>
              <a:rPr lang="en-IN" sz="2400" dirty="0"/>
              <a:t>For Services, Service Accounting Codes (SAC) shall be used</a:t>
            </a:r>
          </a:p>
          <a:p>
            <a:pPr lvl="0" algn="just">
              <a:spcBef>
                <a:spcPts val="0"/>
              </a:spcBef>
            </a:pPr>
            <a:endParaRPr lang="en-IN" sz="2400" dirty="0"/>
          </a:p>
          <a:p>
            <a:pPr lvl="0" algn="just">
              <a:spcBef>
                <a:spcPts val="0"/>
              </a:spcBef>
            </a:pPr>
            <a:endParaRPr lang="en-IN" sz="2400" dirty="0"/>
          </a:p>
          <a:p>
            <a:pPr marL="0" lvl="0" indent="0" algn="just">
              <a:spcBef>
                <a:spcPts val="0"/>
              </a:spcBef>
              <a:buNone/>
            </a:pPr>
            <a:endParaRPr lang="en-IN" sz="2400" dirty="0"/>
          </a:p>
          <a:p>
            <a:pPr lvl="0" algn="just">
              <a:spcBef>
                <a:spcPts val="0"/>
              </a:spcBef>
            </a:pPr>
            <a:endParaRPr lang="en-IN" sz="2400"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668579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IN" sz="3200" b="1" dirty="0">
                <a:ea typeface="Verdana" pitchFamily="34" charset="0"/>
                <a:cs typeface="Calibri" pitchFamily="34" charset="0"/>
              </a:rPr>
              <a:t>Salient features of GST... </a:t>
            </a:r>
            <a:r>
              <a:rPr lang="en-IN" sz="2000" b="1" dirty="0">
                <a:ea typeface="Verdana" pitchFamily="34" charset="0"/>
                <a:cs typeface="Calibri" pitchFamily="34" charset="0"/>
              </a:rPr>
              <a:t>(contd.)</a:t>
            </a:r>
            <a:endParaRPr lang="en-IN" sz="2600" dirty="0">
              <a:ea typeface="Verdana" pitchFamily="34" charset="0"/>
              <a:cs typeface="Calibri" pitchFamily="34" charset="0"/>
            </a:endParaRPr>
          </a:p>
        </p:txBody>
      </p:sp>
      <p:sp>
        <p:nvSpPr>
          <p:cNvPr id="3" name="Content Placeholder 2"/>
          <p:cNvSpPr>
            <a:spLocks noGrp="1"/>
          </p:cNvSpPr>
          <p:nvPr>
            <p:ph idx="1"/>
          </p:nvPr>
        </p:nvSpPr>
        <p:spPr>
          <a:xfrm>
            <a:off x="457200" y="1371600"/>
            <a:ext cx="8229600" cy="5257800"/>
          </a:xfrm>
        </p:spPr>
        <p:txBody>
          <a:bodyPr>
            <a:noAutofit/>
          </a:bodyPr>
          <a:lstStyle/>
          <a:p>
            <a:pPr lvl="0" algn="just">
              <a:spcBef>
                <a:spcPts val="0"/>
              </a:spcBef>
            </a:pPr>
            <a:endParaRPr lang="en-IN" sz="2200" dirty="0"/>
          </a:p>
          <a:p>
            <a:pPr lvl="0" algn="just">
              <a:spcBef>
                <a:spcPts val="0"/>
              </a:spcBef>
            </a:pPr>
            <a:r>
              <a:rPr lang="en-IN" sz="2200" dirty="0"/>
              <a:t>Exports and Supplies to SEZs shall be treated as </a:t>
            </a:r>
            <a:r>
              <a:rPr lang="en-IN" sz="2200" b="1" dirty="0">
                <a:solidFill>
                  <a:srgbClr val="FF0000"/>
                </a:solidFill>
              </a:rPr>
              <a:t>zero-rated supply</a:t>
            </a:r>
            <a:r>
              <a:rPr lang="en-IN" sz="2200" dirty="0"/>
              <a:t>. No tax is payable on exports but ITC related to the supply shall be refunded to exporters.</a:t>
            </a:r>
          </a:p>
          <a:p>
            <a:pPr lvl="0" algn="just">
              <a:spcBef>
                <a:spcPts val="0"/>
              </a:spcBef>
            </a:pPr>
            <a:endParaRPr lang="en-IN" sz="2200" dirty="0"/>
          </a:p>
          <a:p>
            <a:pPr lvl="0" algn="just">
              <a:spcBef>
                <a:spcPts val="0"/>
              </a:spcBef>
            </a:pPr>
            <a:r>
              <a:rPr lang="en-IN" sz="2200" b="1" dirty="0">
                <a:solidFill>
                  <a:srgbClr val="FF0000"/>
                </a:solidFill>
              </a:rPr>
              <a:t>Import of goods/services </a:t>
            </a:r>
            <a:r>
              <a:rPr lang="en-IN" sz="2200" dirty="0"/>
              <a:t>would be subject to IGST in addition to Basic Customs duty.</a:t>
            </a:r>
          </a:p>
          <a:p>
            <a:pPr algn="just">
              <a:spcBef>
                <a:spcPts val="0"/>
              </a:spcBef>
            </a:pPr>
            <a:endParaRPr lang="en-IN" sz="2200" dirty="0"/>
          </a:p>
          <a:p>
            <a:pPr algn="just">
              <a:spcBef>
                <a:spcPts val="0"/>
              </a:spcBef>
            </a:pPr>
            <a:r>
              <a:rPr lang="en-IN" sz="2200" dirty="0"/>
              <a:t>Laws and procedures for levy and collection of CGST/SGST would be </a:t>
            </a:r>
            <a:r>
              <a:rPr lang="en-IN" sz="2200" b="1" dirty="0">
                <a:solidFill>
                  <a:srgbClr val="FF0000"/>
                </a:solidFill>
              </a:rPr>
              <a:t>harmonized</a:t>
            </a:r>
            <a:r>
              <a:rPr lang="en-IN" sz="2200" dirty="0"/>
              <a:t> to the extent possible.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353108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GST Rates</a:t>
            </a:r>
          </a:p>
        </p:txBody>
      </p:sp>
      <p:sp>
        <p:nvSpPr>
          <p:cNvPr id="3" name="Content Placeholder 2"/>
          <p:cNvSpPr>
            <a:spLocks noGrp="1"/>
          </p:cNvSpPr>
          <p:nvPr>
            <p:ph idx="1"/>
          </p:nvPr>
        </p:nvSpPr>
        <p:spPr/>
        <p:txBody>
          <a:bodyPr>
            <a:normAutofit fontScale="70000" lnSpcReduction="20000"/>
          </a:bodyPr>
          <a:lstStyle/>
          <a:p>
            <a:r>
              <a:rPr lang="en-US" dirty="0"/>
              <a:t>Rates: 0%( on essential items, rice/wheat)</a:t>
            </a:r>
          </a:p>
          <a:p>
            <a:r>
              <a:rPr lang="en-US" dirty="0"/>
              <a:t>5%: ( on items of mass consumption </a:t>
            </a:r>
            <a:r>
              <a:rPr lang="en-US" dirty="0" smtClean="0"/>
              <a:t>)</a:t>
            </a:r>
            <a:endParaRPr lang="en-US" dirty="0"/>
          </a:p>
          <a:p>
            <a:r>
              <a:rPr lang="en-US" dirty="0"/>
              <a:t>12%/18%:(standard rates covering most manufactured items and Services)</a:t>
            </a:r>
          </a:p>
          <a:p>
            <a:r>
              <a:rPr lang="en-US" dirty="0"/>
              <a:t>28% : ( on </a:t>
            </a:r>
            <a:r>
              <a:rPr lang="en-US" dirty="0" smtClean="0"/>
              <a:t>Consumer Durable Goods, </a:t>
            </a:r>
            <a:r>
              <a:rPr lang="en-US" dirty="0"/>
              <a:t>Pan masala, tobacco and aerated </a:t>
            </a:r>
            <a:r>
              <a:rPr lang="en-US" dirty="0" smtClean="0"/>
              <a:t>drinks </a:t>
            </a:r>
            <a:r>
              <a:rPr lang="en-US" smtClean="0"/>
              <a:t>etc) </a:t>
            </a:r>
            <a:endParaRPr lang="en-US" dirty="0" smtClean="0"/>
          </a:p>
          <a:p>
            <a:r>
              <a:rPr lang="en-US" dirty="0" smtClean="0"/>
              <a:t>Basic philosophy behind these rates are that, to the extent possible, the current combined rate of tax levied on individual goods by the Central and the State Governments should be maintained in GST</a:t>
            </a:r>
          </a:p>
          <a:p>
            <a:r>
              <a:rPr lang="en-US" dirty="0" smtClean="0"/>
              <a:t>Uniform GST rate not possible at this stage as luxury goods and goods consumed by poorer sections of society cannot be taxed at the same rate</a:t>
            </a:r>
            <a:endParaRPr lang="en-US" dirty="0"/>
          </a:p>
          <a:p>
            <a:r>
              <a:rPr lang="en-US" b="1" dirty="0"/>
              <a:t> Rates will be notified by Government on recommendations of GST Council.</a:t>
            </a:r>
          </a:p>
        </p:txBody>
      </p:sp>
    </p:spTree>
    <p:extLst>
      <p:ext uri="{BB962C8B-B14F-4D97-AF65-F5344CB8AC3E}">
        <p14:creationId xmlns:p14="http://schemas.microsoft.com/office/powerpoint/2010/main" val="7017817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186766" cy="1066800"/>
          </a:xfrm>
        </p:spPr>
        <p:txBody>
          <a:bodyPr>
            <a:normAutofit/>
          </a:bodyPr>
          <a:lstStyle/>
          <a:p>
            <a:r>
              <a:rPr lang="en-US" sz="3200" b="1" dirty="0"/>
              <a:t>Neither Goods nor Services !!!  </a:t>
            </a:r>
            <a:endParaRPr lang="en-US" sz="2400" dirty="0"/>
          </a:p>
        </p:txBody>
      </p:sp>
      <p:sp>
        <p:nvSpPr>
          <p:cNvPr id="3" name="Content Placeholder 2"/>
          <p:cNvSpPr>
            <a:spLocks noGrp="1"/>
          </p:cNvSpPr>
          <p:nvPr>
            <p:ph idx="1"/>
          </p:nvPr>
        </p:nvSpPr>
        <p:spPr>
          <a:xfrm>
            <a:off x="381000" y="1295400"/>
            <a:ext cx="8305800" cy="4991120"/>
          </a:xfrm>
        </p:spPr>
        <p:txBody>
          <a:bodyPr>
            <a:normAutofit fontScale="92500"/>
          </a:bodyPr>
          <a:lstStyle/>
          <a:p>
            <a:pPr algn="just"/>
            <a:r>
              <a:rPr lang="en-US" dirty="0"/>
              <a:t>The following would not constitute supply of Goods or Services </a:t>
            </a:r>
            <a:r>
              <a:rPr lang="en-US" sz="2600" dirty="0"/>
              <a:t>(Schedule –III of  the Act)</a:t>
            </a:r>
          </a:p>
          <a:p>
            <a:pPr lvl="1" algn="just">
              <a:buFont typeface="Wingdings" panose="05000000000000000000" pitchFamily="2" charset="2"/>
              <a:buChar char="Ø"/>
            </a:pPr>
            <a:r>
              <a:rPr lang="en-US" dirty="0"/>
              <a:t>by an employee to employer </a:t>
            </a:r>
          </a:p>
          <a:p>
            <a:pPr lvl="1" algn="just">
              <a:buFont typeface="Wingdings" panose="05000000000000000000" pitchFamily="2" charset="2"/>
              <a:buChar char="Ø"/>
            </a:pPr>
            <a:r>
              <a:rPr lang="en-US" dirty="0"/>
              <a:t>Services by any Court or Tribunal </a:t>
            </a:r>
          </a:p>
          <a:p>
            <a:pPr lvl="1" algn="just">
              <a:buFont typeface="Wingdings" panose="05000000000000000000" pitchFamily="2" charset="2"/>
              <a:buChar char="Ø"/>
            </a:pPr>
            <a:r>
              <a:rPr lang="en-US" dirty="0"/>
              <a:t>Functions  performed by Members of Parliament/   State legislature/Panchayats/ Municipalities/ other local authorities. </a:t>
            </a:r>
          </a:p>
          <a:p>
            <a:pPr lvl="1" algn="just">
              <a:buFont typeface="Wingdings" panose="05000000000000000000" pitchFamily="2" charset="2"/>
              <a:buChar char="Ø"/>
            </a:pPr>
            <a:r>
              <a:rPr lang="en-US" dirty="0"/>
              <a:t>Duties performed by Constitutional functionary. </a:t>
            </a:r>
          </a:p>
          <a:p>
            <a:pPr lvl="1" algn="just">
              <a:buFont typeface="Wingdings" panose="05000000000000000000" pitchFamily="2" charset="2"/>
              <a:buChar char="Ø"/>
            </a:pPr>
            <a:r>
              <a:rPr lang="en-US" dirty="0"/>
              <a:t>Duties performed by Chairperson/Member /Director in a body of CG/SG/local authority, who is not deemed to be an employee before commencement of this clause.</a:t>
            </a:r>
          </a:p>
          <a:p>
            <a:endParaRPr lang="en-US" dirty="0"/>
          </a:p>
        </p:txBody>
      </p:sp>
    </p:spTree>
    <p:extLst>
      <p:ext uri="{BB962C8B-B14F-4D97-AF65-F5344CB8AC3E}">
        <p14:creationId xmlns:p14="http://schemas.microsoft.com/office/powerpoint/2010/main" val="35447110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Neither Goods nor Services !!!  </a:t>
            </a:r>
            <a:r>
              <a:rPr lang="en-US" sz="2400" b="1" dirty="0"/>
              <a:t>(Contd.)</a:t>
            </a:r>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dirty="0"/>
              <a:t>Funeral, burial, crematorium/mortuary service, including transportation of deceased </a:t>
            </a:r>
          </a:p>
          <a:p>
            <a:pPr lvl="1">
              <a:buFont typeface="Wingdings" panose="05000000000000000000" pitchFamily="2" charset="2"/>
              <a:buChar char="Ø"/>
            </a:pPr>
            <a:r>
              <a:rPr lang="en-US" dirty="0"/>
              <a:t>Sale of land</a:t>
            </a:r>
          </a:p>
          <a:p>
            <a:pPr lvl="1">
              <a:buFont typeface="Wingdings" panose="05000000000000000000" pitchFamily="2" charset="2"/>
              <a:buChar char="Ø"/>
            </a:pPr>
            <a:r>
              <a:rPr lang="en-US" dirty="0"/>
              <a:t>Sale of building[ subject to clause (b) of paragraph 5 of Schedule II)</a:t>
            </a:r>
          </a:p>
          <a:p>
            <a:pPr lvl="1">
              <a:buFont typeface="Wingdings" panose="05000000000000000000" pitchFamily="2" charset="2"/>
              <a:buChar char="Ø"/>
            </a:pPr>
            <a:r>
              <a:rPr lang="en-US" dirty="0"/>
              <a:t>Actionable claims, other than lottery, betting and gambling</a:t>
            </a:r>
          </a:p>
        </p:txBody>
      </p:sp>
    </p:spTree>
    <p:extLst>
      <p:ext uri="{BB962C8B-B14F-4D97-AF65-F5344CB8AC3E}">
        <p14:creationId xmlns:p14="http://schemas.microsoft.com/office/powerpoint/2010/main" val="20527325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a:t>Why IGST?</a:t>
            </a:r>
            <a:endParaRPr lang="en-IN" dirty="0"/>
          </a:p>
        </p:txBody>
      </p:sp>
      <p:sp>
        <p:nvSpPr>
          <p:cNvPr id="3" name="Content Placeholder 2"/>
          <p:cNvSpPr>
            <a:spLocks noGrp="1"/>
          </p:cNvSpPr>
          <p:nvPr>
            <p:ph idx="1"/>
          </p:nvPr>
        </p:nvSpPr>
        <p:spPr/>
        <p:txBody>
          <a:bodyPr/>
          <a:lstStyle/>
          <a:p>
            <a:r>
              <a:rPr lang="en-IN" dirty="0"/>
              <a:t>Need for a mechanism to levy and apportion  GST on interstate supplies to destination states</a:t>
            </a:r>
          </a:p>
          <a:p>
            <a:pPr marL="0" indent="0">
              <a:buNone/>
            </a:pPr>
            <a:endParaRPr lang="en-IN" dirty="0"/>
          </a:p>
          <a:p>
            <a:r>
              <a:rPr lang="en-IN" dirty="0"/>
              <a:t>What are Inter-state supplies? </a:t>
            </a:r>
          </a:p>
          <a:p>
            <a:endParaRPr lang="en-IN" dirty="0"/>
          </a:p>
        </p:txBody>
      </p:sp>
      <p:sp>
        <p:nvSpPr>
          <p:cNvPr id="4" name="Slide Number Placeholder 3"/>
          <p:cNvSpPr>
            <a:spLocks noGrp="1"/>
          </p:cNvSpPr>
          <p:nvPr>
            <p:ph type="sldNum" sz="quarter" idx="12"/>
          </p:nvPr>
        </p:nvSpPr>
        <p:spPr/>
        <p:txBody>
          <a:bodyPr/>
          <a:lstStyle/>
          <a:p>
            <a:pPr>
              <a:defRPr/>
            </a:pPr>
            <a:fld id="{559CAA2C-7EA1-44E9-BBAF-D263F3E2F6AA}"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71249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latin typeface="+mj-lt"/>
                <a:ea typeface="Verdana" pitchFamily="34" charset="0"/>
                <a:cs typeface="Calibri" pitchFamily="34" charset="0"/>
              </a:rPr>
              <a:t>Presentation Plan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92403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4C779B0-764E-4D9E-A7A5-66A7A88BC12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485BEE7-14BA-4D68-9518-C8ECD0AA254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10A735DC-6A3A-4AE8-8885-1C21BD5ACAF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4D23F8F-631C-4C18-BE34-EA3C7CBB767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CD80D64-4EEA-454B-B641-CA6BB0826B6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Inter-state supplies?</a:t>
            </a:r>
          </a:p>
        </p:txBody>
      </p:sp>
      <p:sp>
        <p:nvSpPr>
          <p:cNvPr id="3" name="Content Placeholder 2"/>
          <p:cNvSpPr>
            <a:spLocks noGrp="1"/>
          </p:cNvSpPr>
          <p:nvPr>
            <p:ph idx="1"/>
          </p:nvPr>
        </p:nvSpPr>
        <p:spPr/>
        <p:txBody>
          <a:bodyPr>
            <a:normAutofit lnSpcReduction="10000"/>
          </a:bodyPr>
          <a:lstStyle/>
          <a:p>
            <a:r>
              <a:rPr lang="en-IN" i="1" dirty="0"/>
              <a:t>A supply of goods </a:t>
            </a:r>
            <a:r>
              <a:rPr lang="en-IN" i="1" dirty="0" smtClean="0"/>
              <a:t>or services or both </a:t>
            </a:r>
            <a:r>
              <a:rPr lang="en-IN" i="1" dirty="0"/>
              <a:t>in the course of inter-State trade or commerce means any supply where the </a:t>
            </a:r>
            <a:r>
              <a:rPr lang="en-IN" i="1" u="sng" dirty="0">
                <a:solidFill>
                  <a:srgbClr val="FF0000"/>
                </a:solidFill>
              </a:rPr>
              <a:t>location of the supplier</a:t>
            </a:r>
            <a:r>
              <a:rPr lang="en-IN" i="1" dirty="0">
                <a:solidFill>
                  <a:srgbClr val="FF0000"/>
                </a:solidFill>
              </a:rPr>
              <a:t> </a:t>
            </a:r>
            <a:r>
              <a:rPr lang="en-IN" i="1" dirty="0"/>
              <a:t>and the </a:t>
            </a:r>
            <a:r>
              <a:rPr lang="en-IN" i="1" u="sng" dirty="0">
                <a:solidFill>
                  <a:srgbClr val="FF0000"/>
                </a:solidFill>
              </a:rPr>
              <a:t>place of supply</a:t>
            </a:r>
            <a:r>
              <a:rPr lang="en-IN" i="1" dirty="0">
                <a:solidFill>
                  <a:srgbClr val="FF0000"/>
                </a:solidFill>
              </a:rPr>
              <a:t> </a:t>
            </a:r>
            <a:r>
              <a:rPr lang="en-IN" i="1" dirty="0"/>
              <a:t>are in different States. (Section 3(1) and 3(2) of the IGST Act)</a:t>
            </a:r>
          </a:p>
          <a:p>
            <a:pPr lvl="1"/>
            <a:r>
              <a:rPr lang="en-IN" i="1" dirty="0"/>
              <a:t>Exports/ Imports/ Supplies to &amp; by SEZs-Deemed</a:t>
            </a:r>
          </a:p>
          <a:p>
            <a:pPr marL="0" indent="0">
              <a:buNone/>
            </a:pPr>
            <a:endParaRPr lang="en-IN" i="1" dirty="0"/>
          </a:p>
          <a:p>
            <a:r>
              <a:rPr lang="en-IN" i="1" dirty="0"/>
              <a:t>Why IGST? Advantages?</a:t>
            </a:r>
            <a:endParaRPr lang="en-IN" dirty="0"/>
          </a:p>
          <a:p>
            <a:endParaRPr lang="en-IN" dirty="0"/>
          </a:p>
        </p:txBody>
      </p:sp>
      <p:sp>
        <p:nvSpPr>
          <p:cNvPr id="4" name="Slide Number Placeholder 3"/>
          <p:cNvSpPr>
            <a:spLocks noGrp="1"/>
          </p:cNvSpPr>
          <p:nvPr>
            <p:ph type="sldNum" sz="quarter" idx="12"/>
          </p:nvPr>
        </p:nvSpPr>
        <p:spPr/>
        <p:txBody>
          <a:bodyPr/>
          <a:lstStyle/>
          <a:p>
            <a:pPr>
              <a:defRPr/>
            </a:pPr>
            <a:fld id="{559CAA2C-7EA1-44E9-BBAF-D263F3E2F6AA}"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2230063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
            </a:r>
            <a:br>
              <a:rPr lang="en-US" sz="3600" b="1" dirty="0"/>
            </a:br>
            <a:r>
              <a:rPr lang="en-US" sz="3600" b="1" dirty="0"/>
              <a:t>Advantages of IGST Model</a:t>
            </a:r>
            <a:r>
              <a:rPr lang="en-US" sz="3200" dirty="0">
                <a:solidFill>
                  <a:srgbClr val="FF0000"/>
                </a:solidFill>
              </a:rPr>
              <a:t> </a:t>
            </a:r>
            <a:br>
              <a:rPr lang="en-US" sz="3200"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1295400"/>
            <a:ext cx="9144000" cy="5562600"/>
          </a:xfrm>
        </p:spPr>
        <p:txBody>
          <a:bodyPr>
            <a:noAutofit/>
          </a:bodyPr>
          <a:lstStyle/>
          <a:p>
            <a:pPr algn="just">
              <a:buFont typeface="+mj-lt"/>
              <a:buAutoNum type="arabicParenR"/>
            </a:pPr>
            <a:r>
              <a:rPr lang="en-US" sz="2400" b="1" dirty="0"/>
              <a:t>Maintenance of </a:t>
            </a:r>
            <a:r>
              <a:rPr lang="en-US" sz="2400" b="1" dirty="0">
                <a:solidFill>
                  <a:srgbClr val="FF0000"/>
                </a:solidFill>
              </a:rPr>
              <a:t>uninterrupted ITC ch</a:t>
            </a:r>
            <a:r>
              <a:rPr lang="en-US" sz="2400" b="1" dirty="0"/>
              <a:t>ain on inter-State transactions. The buyer in another State is in a position to avail credit of the IGST charged by the seller in one State.</a:t>
            </a:r>
          </a:p>
          <a:p>
            <a:pPr lvl="0" algn="just">
              <a:buFont typeface="+mj-lt"/>
              <a:buAutoNum type="arabicParenR"/>
            </a:pPr>
            <a:r>
              <a:rPr lang="en-US" sz="2400" b="1" dirty="0"/>
              <a:t>The </a:t>
            </a:r>
            <a:r>
              <a:rPr lang="en-US" sz="2400" b="1" dirty="0">
                <a:solidFill>
                  <a:srgbClr val="FF0000"/>
                </a:solidFill>
              </a:rPr>
              <a:t>incidence of tax would be same </a:t>
            </a:r>
            <a:r>
              <a:rPr lang="en-US" sz="2400" b="1" dirty="0"/>
              <a:t>be it inter state or intra state. Hence , there would be no rate shopping or unfair advantage to any state.</a:t>
            </a:r>
          </a:p>
          <a:p>
            <a:pPr lvl="0" algn="just">
              <a:buFont typeface="+mj-lt"/>
              <a:buAutoNum type="arabicParenR"/>
            </a:pPr>
            <a:r>
              <a:rPr lang="en-US" sz="2400" b="1" dirty="0"/>
              <a:t>The  tax regime is </a:t>
            </a:r>
            <a:r>
              <a:rPr lang="en-US" sz="2400" b="1" dirty="0">
                <a:solidFill>
                  <a:srgbClr val="FF0000"/>
                </a:solidFill>
              </a:rPr>
              <a:t>simple</a:t>
            </a:r>
            <a:r>
              <a:rPr lang="en-US" sz="2400" b="1" dirty="0"/>
              <a:t> and there would not be any requirement of documentation as required in existing CST regime.</a:t>
            </a:r>
          </a:p>
          <a:p>
            <a:pPr lvl="0" algn="just">
              <a:buFont typeface="+mj-lt"/>
              <a:buAutoNum type="arabicParenR"/>
            </a:pPr>
            <a:r>
              <a:rPr lang="en-US" sz="2400" b="1" dirty="0"/>
              <a:t>The tax  collected in the originating state  would be transferred to the destination state.</a:t>
            </a:r>
          </a:p>
          <a:p>
            <a:pPr lvl="0" algn="just">
              <a:buFont typeface="+mj-lt"/>
              <a:buAutoNum type="arabicParenR"/>
            </a:pPr>
            <a:r>
              <a:rPr lang="en-US" sz="2400" b="1" dirty="0"/>
              <a:t>No </a:t>
            </a:r>
            <a:r>
              <a:rPr lang="en-US" sz="2400" b="1" dirty="0">
                <a:solidFill>
                  <a:srgbClr val="FF0000"/>
                </a:solidFill>
              </a:rPr>
              <a:t>refund claim </a:t>
            </a:r>
            <a:r>
              <a:rPr lang="en-US" sz="2400" b="1" dirty="0"/>
              <a:t>in exporting State( </a:t>
            </a:r>
            <a:r>
              <a:rPr lang="en-US" sz="2400" b="1" dirty="0" smtClean="0"/>
              <a:t>within</a:t>
            </a:r>
            <a:r>
              <a:rPr lang="en-US" sz="2400" b="1" dirty="0" smtClean="0">
                <a:solidFill>
                  <a:srgbClr val="00B050"/>
                </a:solidFill>
              </a:rPr>
              <a:t> </a:t>
            </a:r>
            <a:r>
              <a:rPr lang="en-US" sz="2400" b="1" dirty="0" smtClean="0"/>
              <a:t>India</a:t>
            </a:r>
            <a:r>
              <a:rPr lang="en-US" sz="2400" b="1" dirty="0"/>
              <a:t>), as ITC is used up while paying the tax.</a:t>
            </a:r>
          </a:p>
        </p:txBody>
      </p:sp>
    </p:spTree>
    <p:extLst>
      <p:ext uri="{BB962C8B-B14F-4D97-AF65-F5344CB8AC3E}">
        <p14:creationId xmlns:p14="http://schemas.microsoft.com/office/powerpoint/2010/main" val="647438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9857"/>
            <a:ext cx="9144000" cy="842964"/>
          </a:xfrm>
          <a:solidFill>
            <a:srgbClr val="FFC000"/>
          </a:solidFill>
          <a:ln>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noAutofit/>
            <a:scene3d>
              <a:camera prst="orthographicFront"/>
              <a:lightRig rig="threePt" dir="t"/>
            </a:scene3d>
            <a:sp3d extrusionH="57150">
              <a:bevelT w="69850" h="38100" prst="cross"/>
            </a:sp3d>
          </a:bodyPr>
          <a:lstStyle/>
          <a:p>
            <a:pPr>
              <a:defRPr/>
            </a:pPr>
            <a:r>
              <a:rPr lang="en-US" sz="3200" b="1" dirty="0">
                <a:latin typeface="+mj-lt"/>
              </a:rPr>
              <a:t>Steps involved in interstate supplies in GST regime</a:t>
            </a:r>
          </a:p>
        </p:txBody>
      </p:sp>
      <p:sp>
        <p:nvSpPr>
          <p:cNvPr id="9" name="Freeform 8"/>
          <p:cNvSpPr/>
          <p:nvPr/>
        </p:nvSpPr>
        <p:spPr>
          <a:xfrm>
            <a:off x="1296305" y="1990897"/>
            <a:ext cx="2881192" cy="3841588"/>
          </a:xfrm>
          <a:custGeom>
            <a:avLst/>
            <a:gdLst>
              <a:gd name="connsiteX0" fmla="*/ 0 w 3841588"/>
              <a:gd name="connsiteY0" fmla="*/ 1344556 h 3841588"/>
              <a:gd name="connsiteX1" fmla="*/ 1920794 w 3841588"/>
              <a:gd name="connsiteY1" fmla="*/ 0 h 3841588"/>
              <a:gd name="connsiteX2" fmla="*/ 3841588 w 3841588"/>
              <a:gd name="connsiteY2" fmla="*/ 1344556 h 3841588"/>
              <a:gd name="connsiteX3" fmla="*/ 2881191 w 3841588"/>
              <a:gd name="connsiteY3" fmla="*/ 1344556 h 3841588"/>
              <a:gd name="connsiteX4" fmla="*/ 2881191 w 3841588"/>
              <a:gd name="connsiteY4" fmla="*/ 3841588 h 3841588"/>
              <a:gd name="connsiteX5" fmla="*/ 960397 w 3841588"/>
              <a:gd name="connsiteY5" fmla="*/ 3841588 h 3841588"/>
              <a:gd name="connsiteX6" fmla="*/ 960397 w 3841588"/>
              <a:gd name="connsiteY6" fmla="*/ 1344556 h 3841588"/>
              <a:gd name="connsiteX7" fmla="*/ 0 w 3841588"/>
              <a:gd name="connsiteY7" fmla="*/ 1344556 h 384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1588" h="3841588">
                <a:moveTo>
                  <a:pt x="1344556" y="3841588"/>
                </a:moveTo>
                <a:lnTo>
                  <a:pt x="0" y="1920794"/>
                </a:lnTo>
                <a:lnTo>
                  <a:pt x="1344556" y="0"/>
                </a:lnTo>
                <a:lnTo>
                  <a:pt x="1344556" y="960397"/>
                </a:lnTo>
                <a:lnTo>
                  <a:pt x="3841588" y="960397"/>
                </a:lnTo>
                <a:lnTo>
                  <a:pt x="3841588" y="2881191"/>
                </a:lnTo>
                <a:lnTo>
                  <a:pt x="1344556" y="2881191"/>
                </a:lnTo>
                <a:lnTo>
                  <a:pt x="1344556" y="3841588"/>
                </a:lnTo>
                <a:close/>
              </a:path>
            </a:pathLst>
          </a:custGeom>
        </p:spPr>
        <p:style>
          <a:lnRef idx="0">
            <a:schemeClr val="lt1">
              <a:hueOff val="0"/>
              <a:satOff val="0"/>
              <a:lumOff val="0"/>
              <a:alphaOff val="0"/>
            </a:schemeClr>
          </a:lnRef>
          <a:fillRef idx="3">
            <a:schemeClr val="accent6">
              <a:shade val="50000"/>
              <a:hueOff val="0"/>
              <a:satOff val="0"/>
              <a:lumOff val="0"/>
              <a:alphaOff val="0"/>
            </a:schemeClr>
          </a:fillRef>
          <a:effectRef idx="2">
            <a:schemeClr val="accent6">
              <a:shade val="50000"/>
              <a:hueOff val="0"/>
              <a:satOff val="0"/>
              <a:lumOff val="0"/>
              <a:alphaOff val="0"/>
            </a:schemeClr>
          </a:effectRef>
          <a:fontRef idx="minor">
            <a:schemeClr val="lt1"/>
          </a:fontRef>
        </p:style>
        <p:txBody>
          <a:bodyPr spcFirstLastPara="0" vert="horz" wrap="square" lIns="814519" tIns="1102637" rIns="142240" bIns="1102637" numCol="1" spcCol="1270" anchor="ctr" anchorCtr="0">
            <a:noAutofit/>
          </a:bodyPr>
          <a:lstStyle/>
          <a:p>
            <a:pPr marL="714375" lvl="0" indent="-714375" algn="l" defTabSz="889000">
              <a:lnSpc>
                <a:spcPct val="90000"/>
              </a:lnSpc>
              <a:spcBef>
                <a:spcPct val="0"/>
              </a:spcBef>
              <a:spcAft>
                <a:spcPct val="35000"/>
              </a:spcAft>
            </a:pPr>
            <a:r>
              <a:rPr lang="en-US" sz="2000" kern="1200" dirty="0"/>
              <a:t> </a:t>
            </a:r>
            <a:r>
              <a:rPr lang="en-US" sz="2400" kern="1200" dirty="0">
                <a:latin typeface="Garamond" panose="02020404030301010803" pitchFamily="18" charset="0"/>
              </a:rPr>
              <a:t>GST is collected on      supply ‘S</a:t>
            </a:r>
            <a:r>
              <a:rPr lang="en-US" sz="1800" kern="1200" dirty="0"/>
              <a:t>’</a:t>
            </a:r>
          </a:p>
          <a:p>
            <a:pPr marL="0" lvl="0" indent="0" algn="l" defTabSz="889000">
              <a:lnSpc>
                <a:spcPct val="90000"/>
              </a:lnSpc>
              <a:spcBef>
                <a:spcPct val="0"/>
              </a:spcBef>
              <a:spcAft>
                <a:spcPct val="35000"/>
              </a:spcAft>
            </a:pPr>
            <a:endParaRPr lang="en-US" sz="2000" kern="1200" dirty="0"/>
          </a:p>
        </p:txBody>
      </p:sp>
      <p:sp>
        <p:nvSpPr>
          <p:cNvPr id="11" name="Freeform 10"/>
          <p:cNvSpPr/>
          <p:nvPr/>
        </p:nvSpPr>
        <p:spPr>
          <a:xfrm>
            <a:off x="5038032" y="1980305"/>
            <a:ext cx="2886062" cy="3841589"/>
          </a:xfrm>
          <a:custGeom>
            <a:avLst/>
            <a:gdLst>
              <a:gd name="connsiteX0" fmla="*/ 0 w 3841588"/>
              <a:gd name="connsiteY0" fmla="*/ 1344556 h 3848081"/>
              <a:gd name="connsiteX1" fmla="*/ 1920794 w 3841588"/>
              <a:gd name="connsiteY1" fmla="*/ 0 h 3848081"/>
              <a:gd name="connsiteX2" fmla="*/ 3841588 w 3841588"/>
              <a:gd name="connsiteY2" fmla="*/ 1344556 h 3848081"/>
              <a:gd name="connsiteX3" fmla="*/ 2881191 w 3841588"/>
              <a:gd name="connsiteY3" fmla="*/ 1344556 h 3848081"/>
              <a:gd name="connsiteX4" fmla="*/ 2881191 w 3841588"/>
              <a:gd name="connsiteY4" fmla="*/ 3848081 h 3848081"/>
              <a:gd name="connsiteX5" fmla="*/ 960397 w 3841588"/>
              <a:gd name="connsiteY5" fmla="*/ 3848081 h 3848081"/>
              <a:gd name="connsiteX6" fmla="*/ 960397 w 3841588"/>
              <a:gd name="connsiteY6" fmla="*/ 1344556 h 3848081"/>
              <a:gd name="connsiteX7" fmla="*/ 0 w 3841588"/>
              <a:gd name="connsiteY7" fmla="*/ 1344556 h 384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1588" h="3848081">
                <a:moveTo>
                  <a:pt x="2499301" y="1"/>
                </a:moveTo>
                <a:lnTo>
                  <a:pt x="3841588" y="1924040"/>
                </a:lnTo>
                <a:lnTo>
                  <a:pt x="2499301" y="3848080"/>
                </a:lnTo>
                <a:lnTo>
                  <a:pt x="2499301" y="2886060"/>
                </a:lnTo>
                <a:lnTo>
                  <a:pt x="0" y="2886060"/>
                </a:lnTo>
                <a:lnTo>
                  <a:pt x="0" y="962021"/>
                </a:lnTo>
                <a:lnTo>
                  <a:pt x="2499301" y="962021"/>
                </a:lnTo>
                <a:lnTo>
                  <a:pt x="2499301" y="1"/>
                </a:lnTo>
                <a:close/>
              </a:path>
            </a:pathLst>
          </a:custGeom>
          <a:solidFill>
            <a:srgbClr val="FFC000"/>
          </a:solidFill>
        </p:spPr>
        <p:style>
          <a:lnRef idx="0">
            <a:schemeClr val="lt1">
              <a:hueOff val="0"/>
              <a:satOff val="0"/>
              <a:lumOff val="0"/>
              <a:alphaOff val="0"/>
            </a:schemeClr>
          </a:lnRef>
          <a:fillRef idx="3">
            <a:scrgbClr r="0" g="0" b="0"/>
          </a:fillRef>
          <a:effectRef idx="2">
            <a:schemeClr val="accent6">
              <a:shade val="50000"/>
              <a:hueOff val="0"/>
              <a:satOff val="-37425"/>
              <a:lumOff val="49652"/>
              <a:alphaOff val="0"/>
            </a:schemeClr>
          </a:effectRef>
          <a:fontRef idx="minor">
            <a:schemeClr val="lt1"/>
          </a:fontRef>
        </p:style>
        <p:txBody>
          <a:bodyPr spcFirstLastPara="0" vert="horz" wrap="square" lIns="142241" tIns="1102637" rIns="814518" bIns="1102638" numCol="1" spcCol="1270" anchor="ctr" anchorCtr="0">
            <a:noAutofit/>
          </a:bodyPr>
          <a:lstStyle/>
          <a:p>
            <a:pPr lvl="0" algn="l" defTabSz="889000">
              <a:lnSpc>
                <a:spcPct val="90000"/>
              </a:lnSpc>
              <a:spcBef>
                <a:spcPct val="0"/>
              </a:spcBef>
              <a:spcAft>
                <a:spcPct val="35000"/>
              </a:spcAft>
            </a:pPr>
            <a:r>
              <a:rPr lang="en-US" sz="2000" kern="1200" dirty="0">
                <a:solidFill>
                  <a:schemeClr val="tx1"/>
                </a:solidFill>
              </a:rPr>
              <a:t>ITC  of tax paid on ‘S’</a:t>
            </a:r>
          </a:p>
          <a:p>
            <a:pPr lvl="0" algn="l" defTabSz="889000">
              <a:lnSpc>
                <a:spcPct val="90000"/>
              </a:lnSpc>
              <a:spcBef>
                <a:spcPct val="0"/>
              </a:spcBef>
              <a:spcAft>
                <a:spcPct val="35000"/>
              </a:spcAft>
            </a:pPr>
            <a:r>
              <a:rPr lang="en-US" sz="2000" dirty="0">
                <a:solidFill>
                  <a:schemeClr val="tx1"/>
                </a:solidFill>
              </a:rPr>
              <a:t>is used for payment of </a:t>
            </a:r>
          </a:p>
          <a:p>
            <a:pPr lvl="0" algn="l" defTabSz="889000">
              <a:lnSpc>
                <a:spcPct val="90000"/>
              </a:lnSpc>
              <a:spcBef>
                <a:spcPct val="0"/>
              </a:spcBef>
              <a:spcAft>
                <a:spcPct val="35000"/>
              </a:spcAft>
            </a:pPr>
            <a:r>
              <a:rPr lang="en-US" sz="2000" dirty="0">
                <a:solidFill>
                  <a:schemeClr val="tx1"/>
                </a:solidFill>
              </a:rPr>
              <a:t>GST on further supplies</a:t>
            </a:r>
            <a:endParaRPr lang="en-US" sz="2000" kern="1200" dirty="0">
              <a:solidFill>
                <a:schemeClr val="tx1"/>
              </a:solidFill>
            </a:endParaRPr>
          </a:p>
          <a:p>
            <a:pPr lvl="0" algn="ctr" defTabSz="889000">
              <a:lnSpc>
                <a:spcPct val="90000"/>
              </a:lnSpc>
              <a:spcBef>
                <a:spcPct val="0"/>
              </a:spcBef>
              <a:spcAft>
                <a:spcPct val="35000"/>
              </a:spcAft>
            </a:pPr>
            <a:endParaRPr lang="en-US" sz="2000" kern="1200" dirty="0"/>
          </a:p>
        </p:txBody>
      </p:sp>
      <p:sp>
        <p:nvSpPr>
          <p:cNvPr id="17412" name="TextBox 5"/>
          <p:cNvSpPr txBox="1">
            <a:spLocks noChangeArrowheads="1"/>
          </p:cNvSpPr>
          <p:nvPr/>
        </p:nvSpPr>
        <p:spPr bwMode="auto">
          <a:xfrm>
            <a:off x="2351315" y="5322757"/>
            <a:ext cx="4539343" cy="830997"/>
          </a:xfrm>
          <a:prstGeom prst="rect">
            <a:avLst/>
          </a:prstGeom>
          <a:solidFill>
            <a:schemeClr val="accent5">
              <a:lumMod val="5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2400" b="1" dirty="0">
                <a:solidFill>
                  <a:schemeClr val="bg1"/>
                </a:solidFill>
                <a:latin typeface="Garamond" panose="02020404030301010803" pitchFamily="18" charset="0"/>
              </a:rPr>
              <a:t>How would GST amount move from ‘A’ to ‘B’</a:t>
            </a:r>
          </a:p>
        </p:txBody>
      </p:sp>
      <p:sp>
        <p:nvSpPr>
          <p:cNvPr id="7" name="TextBox 6"/>
          <p:cNvSpPr txBox="1"/>
          <p:nvPr/>
        </p:nvSpPr>
        <p:spPr>
          <a:xfrm>
            <a:off x="2736901" y="1981202"/>
            <a:ext cx="1735087" cy="830997"/>
          </a:xfrm>
          <a:prstGeom prst="rect">
            <a:avLst/>
          </a:prstGeom>
          <a:noFill/>
        </p:spPr>
        <p:txBody>
          <a:bodyPr wrap="square">
            <a:spAutoFit/>
          </a:bodyPr>
          <a:lstStyle/>
          <a:p>
            <a:pPr eaLnBrk="0" fontAlgn="base" hangingPunct="0">
              <a:spcBef>
                <a:spcPct val="0"/>
              </a:spcBef>
              <a:spcAft>
                <a:spcPct val="0"/>
              </a:spcAft>
              <a:defRPr/>
            </a:pPr>
            <a:r>
              <a:rPr lang="en-US" sz="2400" b="1" dirty="0">
                <a:solidFill>
                  <a:srgbClr val="000000"/>
                </a:solidFill>
                <a:effectLst>
                  <a:outerShdw blurRad="38100" dist="38100" dir="2700000" algn="tl">
                    <a:srgbClr val="C0C0C0"/>
                  </a:outerShdw>
                </a:effectLst>
                <a:latin typeface="Garamond" panose="02020404030301010803" pitchFamily="18" charset="0"/>
                <a:ea typeface="ＭＳ Ｐゴシック" charset="-128"/>
              </a:rPr>
              <a:t>State ‘Aa’</a:t>
            </a:r>
          </a:p>
          <a:p>
            <a:pPr eaLnBrk="0" fontAlgn="base" hangingPunct="0">
              <a:spcBef>
                <a:spcPct val="0"/>
              </a:spcBef>
              <a:spcAft>
                <a:spcPct val="0"/>
              </a:spcAft>
              <a:defRPr/>
            </a:pPr>
            <a:r>
              <a:rPr lang="en-US" sz="2400" b="1" dirty="0">
                <a:solidFill>
                  <a:srgbClr val="000000"/>
                </a:solidFill>
                <a:effectLst>
                  <a:outerShdw blurRad="38100" dist="38100" dir="2700000" algn="tl">
                    <a:srgbClr val="C0C0C0"/>
                  </a:outerShdw>
                </a:effectLst>
                <a:latin typeface="Garamond" panose="02020404030301010803" pitchFamily="18" charset="0"/>
                <a:ea typeface="ＭＳ Ｐゴシック" charset="-128"/>
              </a:rPr>
              <a:t>Origin state</a:t>
            </a:r>
          </a:p>
        </p:txBody>
      </p:sp>
      <p:sp>
        <p:nvSpPr>
          <p:cNvPr id="8" name="TextBox 7"/>
          <p:cNvSpPr txBox="1"/>
          <p:nvPr/>
        </p:nvSpPr>
        <p:spPr>
          <a:xfrm>
            <a:off x="5083632" y="1981202"/>
            <a:ext cx="1652005" cy="1077218"/>
          </a:xfrm>
          <a:prstGeom prst="rect">
            <a:avLst/>
          </a:prstGeom>
          <a:noFill/>
        </p:spPr>
        <p:txBody>
          <a:bodyPr wrap="square">
            <a:spAutoFit/>
          </a:bodyPr>
          <a:lstStyle/>
          <a:p>
            <a:pPr eaLnBrk="0" fontAlgn="base" hangingPunct="0">
              <a:spcBef>
                <a:spcPct val="0"/>
              </a:spcBef>
              <a:spcAft>
                <a:spcPct val="0"/>
              </a:spcAft>
              <a:defRPr/>
            </a:pPr>
            <a:r>
              <a:rPr lang="en-US" sz="2400" b="1" dirty="0">
                <a:solidFill>
                  <a:srgbClr val="000000"/>
                </a:solidFill>
                <a:effectLst>
                  <a:outerShdw blurRad="38100" dist="38100" dir="2700000" algn="tl">
                    <a:srgbClr val="C0C0C0"/>
                  </a:outerShdw>
                </a:effectLst>
                <a:latin typeface="Garamond" panose="02020404030301010803" pitchFamily="18" charset="0"/>
                <a:ea typeface="ＭＳ Ｐゴシック" charset="-128"/>
              </a:rPr>
              <a:t>State ‘Bb’</a:t>
            </a:r>
          </a:p>
          <a:p>
            <a:pPr eaLnBrk="0" fontAlgn="base" hangingPunct="0">
              <a:spcBef>
                <a:spcPct val="0"/>
              </a:spcBef>
              <a:spcAft>
                <a:spcPct val="0"/>
              </a:spcAft>
              <a:defRPr/>
            </a:pPr>
            <a:r>
              <a:rPr lang="en-US" sz="2000" b="1" dirty="0">
                <a:solidFill>
                  <a:srgbClr val="000000"/>
                </a:solidFill>
                <a:effectLst>
                  <a:outerShdw blurRad="38100" dist="38100" dir="2700000" algn="tl">
                    <a:srgbClr val="C0C0C0"/>
                  </a:outerShdw>
                </a:effectLst>
                <a:latin typeface="Garamond" panose="02020404030301010803" pitchFamily="18" charset="0"/>
                <a:ea typeface="ＭＳ Ｐゴシック" charset="-128"/>
              </a:rPr>
              <a:t>Destination State</a:t>
            </a:r>
          </a:p>
        </p:txBody>
      </p:sp>
      <p:cxnSp>
        <p:nvCxnSpPr>
          <p:cNvPr id="17415" name="Straight Connector 9"/>
          <p:cNvCxnSpPr>
            <a:cxnSpLocks noChangeShapeType="1"/>
          </p:cNvCxnSpPr>
          <p:nvPr/>
        </p:nvCxnSpPr>
        <p:spPr bwMode="auto">
          <a:xfrm>
            <a:off x="4590700" y="1981201"/>
            <a:ext cx="3572" cy="3198818"/>
          </a:xfrm>
          <a:prstGeom prst="line">
            <a:avLst/>
          </a:prstGeom>
          <a:noFill/>
          <a:ln w="25400">
            <a:solidFill>
              <a:srgbClr val="000000">
                <a:alpha val="78038"/>
              </a:srgbClr>
            </a:solidFill>
            <a:round/>
            <a:headEnd/>
            <a:tailEnd/>
          </a:ln>
          <a:effectLst>
            <a:outerShdw dist="20000" dir="10199989" rotWithShape="0">
              <a:srgbClr val="808080">
                <a:alpha val="37999"/>
              </a:srgbClr>
            </a:outerShdw>
          </a:effectLst>
          <a:extLst>
            <a:ext uri="{909E8E84-426E-40DD-AFC4-6F175D3DCCD1}">
              <a14:hiddenFill xmlns:a14="http://schemas.microsoft.com/office/drawing/2010/main">
                <a:noFill/>
              </a14:hiddenFill>
            </a:ext>
          </a:extLst>
        </p:spPr>
      </p:cxnSp>
      <p:sp>
        <p:nvSpPr>
          <p:cNvPr id="3" name="Round Diagonal Corner Rectangle 2"/>
          <p:cNvSpPr/>
          <p:nvPr/>
        </p:nvSpPr>
        <p:spPr bwMode="auto">
          <a:xfrm>
            <a:off x="321469" y="1981201"/>
            <a:ext cx="1414463" cy="690562"/>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3600" b="0" i="0" u="none" strike="noStrike" cap="none" normalizeH="0" baseline="0" dirty="0">
                <a:ln>
                  <a:noFill/>
                </a:ln>
                <a:solidFill>
                  <a:schemeClr val="tx1"/>
                </a:solidFill>
                <a:effectLst/>
                <a:latin typeface="Garamond" panose="02020404030301010803" pitchFamily="18" charset="0"/>
              </a:rPr>
              <a:t>B2B</a:t>
            </a:r>
          </a:p>
        </p:txBody>
      </p:sp>
      <p:sp>
        <p:nvSpPr>
          <p:cNvPr id="10" name="Round Diagonal Corner Rectangle 9"/>
          <p:cNvSpPr/>
          <p:nvPr/>
        </p:nvSpPr>
        <p:spPr bwMode="auto">
          <a:xfrm>
            <a:off x="435769" y="2133601"/>
            <a:ext cx="1414463" cy="690562"/>
          </a:xfrm>
          <a:prstGeom prst="round2DiagRect">
            <a:avLst/>
          </a:prstGeom>
          <a:solidFill>
            <a:srgbClr val="33CC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3600" b="0" i="0" u="none" strike="noStrike" cap="none" normalizeH="0" baseline="0" dirty="0">
                <a:ln>
                  <a:noFill/>
                </a:ln>
                <a:solidFill>
                  <a:schemeClr val="tx1"/>
                </a:solidFill>
                <a:effectLst/>
                <a:latin typeface="Garamond" panose="02020404030301010803" pitchFamily="18" charset="0"/>
              </a:rPr>
              <a:t>B2C</a:t>
            </a:r>
          </a:p>
        </p:txBody>
      </p:sp>
      <p:sp>
        <p:nvSpPr>
          <p:cNvPr id="14" name="Freeform 13"/>
          <p:cNvSpPr/>
          <p:nvPr/>
        </p:nvSpPr>
        <p:spPr>
          <a:xfrm>
            <a:off x="5152332" y="2037027"/>
            <a:ext cx="2886062" cy="3841589"/>
          </a:xfrm>
          <a:custGeom>
            <a:avLst/>
            <a:gdLst>
              <a:gd name="connsiteX0" fmla="*/ 0 w 3841588"/>
              <a:gd name="connsiteY0" fmla="*/ 1344556 h 3848081"/>
              <a:gd name="connsiteX1" fmla="*/ 1920794 w 3841588"/>
              <a:gd name="connsiteY1" fmla="*/ 0 h 3848081"/>
              <a:gd name="connsiteX2" fmla="*/ 3841588 w 3841588"/>
              <a:gd name="connsiteY2" fmla="*/ 1344556 h 3848081"/>
              <a:gd name="connsiteX3" fmla="*/ 2881191 w 3841588"/>
              <a:gd name="connsiteY3" fmla="*/ 1344556 h 3848081"/>
              <a:gd name="connsiteX4" fmla="*/ 2881191 w 3841588"/>
              <a:gd name="connsiteY4" fmla="*/ 3848081 h 3848081"/>
              <a:gd name="connsiteX5" fmla="*/ 960397 w 3841588"/>
              <a:gd name="connsiteY5" fmla="*/ 3848081 h 3848081"/>
              <a:gd name="connsiteX6" fmla="*/ 960397 w 3841588"/>
              <a:gd name="connsiteY6" fmla="*/ 1344556 h 3848081"/>
              <a:gd name="connsiteX7" fmla="*/ 0 w 3841588"/>
              <a:gd name="connsiteY7" fmla="*/ 1344556 h 384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1588" h="3848081">
                <a:moveTo>
                  <a:pt x="2499301" y="1"/>
                </a:moveTo>
                <a:lnTo>
                  <a:pt x="3841588" y="1924040"/>
                </a:lnTo>
                <a:lnTo>
                  <a:pt x="2499301" y="3848080"/>
                </a:lnTo>
                <a:lnTo>
                  <a:pt x="2499301" y="2886060"/>
                </a:lnTo>
                <a:lnTo>
                  <a:pt x="0" y="2886060"/>
                </a:lnTo>
                <a:lnTo>
                  <a:pt x="0" y="962021"/>
                </a:lnTo>
                <a:lnTo>
                  <a:pt x="2499301" y="962021"/>
                </a:lnTo>
                <a:lnTo>
                  <a:pt x="2499301" y="1"/>
                </a:lnTo>
                <a:close/>
              </a:path>
            </a:pathLst>
          </a:custGeom>
          <a:solidFill>
            <a:srgbClr val="92D050"/>
          </a:solidFill>
        </p:spPr>
        <p:style>
          <a:lnRef idx="0">
            <a:schemeClr val="lt1">
              <a:hueOff val="0"/>
              <a:satOff val="0"/>
              <a:lumOff val="0"/>
              <a:alphaOff val="0"/>
            </a:schemeClr>
          </a:lnRef>
          <a:fillRef idx="3">
            <a:scrgbClr r="0" g="0" b="0"/>
          </a:fillRef>
          <a:effectRef idx="2">
            <a:schemeClr val="accent6">
              <a:shade val="50000"/>
              <a:hueOff val="0"/>
              <a:satOff val="-37425"/>
              <a:lumOff val="49652"/>
              <a:alphaOff val="0"/>
            </a:schemeClr>
          </a:effectRef>
          <a:fontRef idx="minor">
            <a:schemeClr val="lt1"/>
          </a:fontRef>
        </p:style>
        <p:txBody>
          <a:bodyPr spcFirstLastPara="0" vert="horz" wrap="square" lIns="142241" tIns="1102637" rIns="814518" bIns="1102638" numCol="1" spcCol="1270" anchor="ctr" anchorCtr="0">
            <a:noAutofit/>
          </a:bodyPr>
          <a:lstStyle/>
          <a:p>
            <a:pPr lvl="0" algn="l" defTabSz="889000">
              <a:lnSpc>
                <a:spcPct val="90000"/>
              </a:lnSpc>
              <a:spcBef>
                <a:spcPct val="0"/>
              </a:spcBef>
              <a:spcAft>
                <a:spcPct val="35000"/>
              </a:spcAft>
            </a:pPr>
            <a:r>
              <a:rPr lang="en-US" sz="2400" b="1" kern="1200" dirty="0">
                <a:solidFill>
                  <a:schemeClr val="tx1"/>
                </a:solidFill>
                <a:latin typeface="Garamond" panose="02020404030301010803" pitchFamily="18" charset="0"/>
              </a:rPr>
              <a:t>Destination based tax belongs to State B</a:t>
            </a:r>
          </a:p>
          <a:p>
            <a:pPr lvl="0" algn="ctr" defTabSz="889000">
              <a:lnSpc>
                <a:spcPct val="90000"/>
              </a:lnSpc>
              <a:spcBef>
                <a:spcPct val="0"/>
              </a:spcBef>
              <a:spcAft>
                <a:spcPct val="35000"/>
              </a:spcAft>
            </a:pPr>
            <a:endParaRPr lang="en-US" sz="2000" kern="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73" y="3434246"/>
            <a:ext cx="1076132" cy="954823"/>
          </a:xfrm>
          <a:prstGeom prst="rect">
            <a:avLst/>
          </a:prstGeom>
        </p:spPr>
      </p:pic>
      <p:sp>
        <p:nvSpPr>
          <p:cNvPr id="5" name="Rectangle 4"/>
          <p:cNvSpPr/>
          <p:nvPr/>
        </p:nvSpPr>
        <p:spPr bwMode="auto">
          <a:xfrm>
            <a:off x="7265195" y="1291424"/>
            <a:ext cx="1813491" cy="1532740"/>
          </a:xfrm>
          <a:prstGeom prst="rect">
            <a:avLst/>
          </a:prstGeom>
          <a:solidFill>
            <a:srgbClr val="ECF3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n-IN" sz="2000" b="1" i="0" u="none" strike="noStrike" cap="none" normalizeH="0" baseline="0" dirty="0">
                <a:ln>
                  <a:noFill/>
                </a:ln>
                <a:solidFill>
                  <a:schemeClr val="tx1"/>
                </a:solidFill>
                <a:effectLst/>
                <a:latin typeface="Garamond" panose="02020404030301010803" pitchFamily="18" charset="0"/>
              </a:rPr>
              <a:t>Utilisation of ITC means payment</a:t>
            </a:r>
            <a:r>
              <a:rPr kumimoji="0" lang="en-IN" sz="2000" b="1" i="0" u="none" strike="noStrike" cap="none" normalizeH="0" dirty="0">
                <a:ln>
                  <a:noFill/>
                </a:ln>
                <a:solidFill>
                  <a:schemeClr val="tx1"/>
                </a:solidFill>
                <a:effectLst/>
                <a:latin typeface="Garamond" panose="02020404030301010803" pitchFamily="18" charset="0"/>
              </a:rPr>
              <a:t> of lesser tax in cash to State B. So ‘B’ should get the amount from State A</a:t>
            </a:r>
            <a:endParaRPr kumimoji="0" lang="en-IN" sz="2000" b="1" i="0" u="none" strike="noStrike" cap="none" normalizeH="0" baseline="0" dirty="0">
              <a:ln>
                <a:noFill/>
              </a:ln>
              <a:solidFill>
                <a:schemeClr val="tx1"/>
              </a:solidFill>
              <a:effectLst/>
              <a:latin typeface="Garamond" panose="02020404030301010803" pitchFamily="18" charset="0"/>
            </a:endParaRPr>
          </a:p>
        </p:txBody>
      </p:sp>
      <p:sp>
        <p:nvSpPr>
          <p:cNvPr id="6" name="Cloud 5"/>
          <p:cNvSpPr/>
          <p:nvPr/>
        </p:nvSpPr>
        <p:spPr bwMode="auto">
          <a:xfrm>
            <a:off x="3900190" y="3498048"/>
            <a:ext cx="1751930" cy="949026"/>
          </a:xfrm>
          <a:prstGeom prst="cloud">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3200" b="0" i="0" u="none" strike="noStrike" cap="none" normalizeH="0" baseline="0" dirty="0">
                <a:ln>
                  <a:noFill/>
                </a:ln>
                <a:solidFill>
                  <a:schemeClr val="tx1"/>
                </a:solidFill>
                <a:effectLst/>
                <a:latin typeface="Garamond" panose="02020404030301010803" pitchFamily="18" charset="0"/>
              </a:rPr>
              <a:t>IGST</a:t>
            </a:r>
          </a:p>
        </p:txBody>
      </p:sp>
    </p:spTree>
    <p:extLst>
      <p:ext uri="{BB962C8B-B14F-4D97-AF65-F5344CB8AC3E}">
        <p14:creationId xmlns:p14="http://schemas.microsoft.com/office/powerpoint/2010/main" val="194236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path" presetSubtype="0" accel="50000" decel="50000" fill="hold" nodeType="clickEffect">
                                  <p:stCondLst>
                                    <p:cond delay="0"/>
                                  </p:stCondLst>
                                  <p:childTnLst>
                                    <p:animMotion origin="layout" path="M -3.75E-6 -4.51028E-17 L 0.22826 0.27963 C 0.27565 0.34282 0.34701 0.37685 0.42201 0.37685 C 0.50704 0.37685 0.57539 0.34282 0.62279 0.27963 L 0.85118 -4.51028E-17 " pathEditMode="relative" rAng="0" ptsTypes="AAAAA">
                                      <p:cBhvr>
                                        <p:cTn id="48" dur="2000" fill="hold"/>
                                        <p:tgtEl>
                                          <p:spTgt spid="4"/>
                                        </p:tgtEl>
                                        <p:attrNameLst>
                                          <p:attrName>ppt_x</p:attrName>
                                          <p:attrName>ppt_y</p:attrName>
                                        </p:attrNameLst>
                                      </p:cBhvr>
                                      <p:rCtr x="42552" y="18843"/>
                                    </p:animMotion>
                                  </p:childTnLst>
                                </p:cTn>
                              </p:par>
                            </p:childTnLst>
                          </p:cTn>
                        </p:par>
                        <p:par>
                          <p:cTn id="49" fill="hold">
                            <p:stCondLst>
                              <p:cond delay="2000"/>
                            </p:stCondLst>
                            <p:childTnLst>
                              <p:par>
                                <p:cTn id="50" presetID="16" presetClass="entr" presetSubtype="21" fill="hold" grpId="0" nodeType="afterEffect">
                                  <p:stCondLst>
                                    <p:cond delay="0"/>
                                  </p:stCondLst>
                                  <p:childTnLst>
                                    <p:set>
                                      <p:cBhvr>
                                        <p:cTn id="51" dur="1" fill="hold">
                                          <p:stCondLst>
                                            <p:cond delay="0"/>
                                          </p:stCondLst>
                                        </p:cTn>
                                        <p:tgtEl>
                                          <p:spTgt spid="17412"/>
                                        </p:tgtEl>
                                        <p:attrNameLst>
                                          <p:attrName>style.visibility</p:attrName>
                                        </p:attrNameLst>
                                      </p:cBhvr>
                                      <p:to>
                                        <p:strVal val="visible"/>
                                      </p:to>
                                    </p:set>
                                    <p:animEffect transition="in" filter="barn(inVertical)">
                                      <p:cBhvr>
                                        <p:cTn id="52" dur="500"/>
                                        <p:tgtEl>
                                          <p:spTgt spid="1741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heel(1)">
                                      <p:cBhvr>
                                        <p:cTn id="57" dur="3000"/>
                                        <p:tgtEl>
                                          <p:spTgt spid="6"/>
                                        </p:tgtEl>
                                      </p:cBhvr>
                                    </p:animEffect>
                                  </p:childTnLst>
                                </p:cTn>
                              </p:par>
                            </p:childTnLst>
                          </p:cTn>
                        </p:par>
                        <p:par>
                          <p:cTn id="58" fill="hold">
                            <p:stCondLst>
                              <p:cond delay="3000"/>
                            </p:stCondLst>
                            <p:childTnLst>
                              <p:par>
                                <p:cTn id="59" presetID="6" presetClass="emph" presetSubtype="0" fill="hold" grpId="1" nodeType="afterEffect">
                                  <p:stCondLst>
                                    <p:cond delay="0"/>
                                  </p:stCondLst>
                                  <p:childTnLst>
                                    <p:animScale>
                                      <p:cBhvr>
                                        <p:cTn id="60" dur="3000" fill="hold"/>
                                        <p:tgtEl>
                                          <p:spTgt spid="6"/>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412" grpId="0" animBg="1"/>
      <p:bldP spid="7" grpId="0"/>
      <p:bldP spid="8" grpId="0"/>
      <p:bldP spid="3" grpId="0" animBg="1"/>
      <p:bldP spid="10" grpId="0" animBg="1"/>
      <p:bldP spid="14" grpId="0" animBg="1"/>
      <p:bldP spid="5" grpId="0"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bv\AppData\Local\Microsoft\Windows\INetCache\IE\TDEQ1SGR\tax[1].jpg"/>
          <p:cNvPicPr>
            <a:picLocks noChangeAspect="1" noChangeArrowheads="1"/>
          </p:cNvPicPr>
          <p:nvPr/>
        </p:nvPicPr>
        <p:blipFill>
          <a:blip r:embed="rId2" cstate="print"/>
          <a:srcRect/>
          <a:stretch>
            <a:fillRect/>
          </a:stretch>
        </p:blipFill>
        <p:spPr bwMode="auto">
          <a:xfrm>
            <a:off x="1337477" y="4708485"/>
            <a:ext cx="1965278" cy="1180686"/>
          </a:xfrm>
          <a:prstGeom prst="rect">
            <a:avLst/>
          </a:prstGeom>
          <a:noFill/>
        </p:spPr>
      </p:pic>
      <p:sp>
        <p:nvSpPr>
          <p:cNvPr id="3" name="Rectangle 2"/>
          <p:cNvSpPr/>
          <p:nvPr/>
        </p:nvSpPr>
        <p:spPr>
          <a:xfrm>
            <a:off x="251520" y="2708920"/>
            <a:ext cx="1152128" cy="1584176"/>
          </a:xfrm>
          <a:prstGeom prst="rect">
            <a:avLst/>
          </a:prstGeom>
          <a:gradFill flip="none" rotWithShape="1">
            <a:gsLst>
              <a:gs pos="0">
                <a:srgbClr val="4F81BD">
                  <a:shade val="51000"/>
                  <a:satMod val="130000"/>
                </a:srgbClr>
              </a:gs>
              <a:gs pos="100000">
                <a:srgbClr val="3C7BC7"/>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A</a:t>
            </a:r>
          </a:p>
        </p:txBody>
      </p:sp>
      <p:sp>
        <p:nvSpPr>
          <p:cNvPr id="5" name="Rectangle 4"/>
          <p:cNvSpPr/>
          <p:nvPr/>
        </p:nvSpPr>
        <p:spPr>
          <a:xfrm>
            <a:off x="3347864" y="2492896"/>
            <a:ext cx="2088232" cy="2016224"/>
          </a:xfrm>
          <a:prstGeom prst="rect">
            <a:avLst/>
          </a:prstGeom>
          <a:gradFill rotWithShape="1">
            <a:gsLst>
              <a:gs pos="0">
                <a:srgbClr val="9BBB59">
                  <a:shade val="51000"/>
                  <a:satMod val="130000"/>
                </a:srgbClr>
              </a:gs>
              <a:gs pos="100000">
                <a:srgbClr val="9BC348"/>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rPr>
              <a:t>TAXABLE PERSON</a:t>
            </a:r>
          </a:p>
        </p:txBody>
      </p:sp>
      <p:sp>
        <p:nvSpPr>
          <p:cNvPr id="7" name="Rectangle 6"/>
          <p:cNvSpPr/>
          <p:nvPr/>
        </p:nvSpPr>
        <p:spPr>
          <a:xfrm>
            <a:off x="7452320" y="2708920"/>
            <a:ext cx="1008112" cy="1728192"/>
          </a:xfrm>
          <a:prstGeom prst="rect">
            <a:avLst/>
          </a:prstGeom>
          <a:gradFill rotWithShape="1">
            <a:gsLst>
              <a:gs pos="0">
                <a:srgbClr val="4BACC6">
                  <a:shade val="51000"/>
                  <a:satMod val="130000"/>
                </a:srgbClr>
              </a:gs>
              <a:gs pos="100000">
                <a:srgbClr val="36B1D2"/>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a:solidFill>
                  <a:prstClr val="white"/>
                </a:solidFill>
              </a:rPr>
              <a:t>C</a:t>
            </a:r>
            <a:endParaRPr kumimoji="0" lang="en-US" sz="3600" b="0" i="0" u="none" strike="noStrike" kern="0" cap="none" spc="0" normalizeH="0" baseline="0" noProof="0" dirty="0">
              <a:ln>
                <a:noFill/>
              </a:ln>
              <a:solidFill>
                <a:prstClr val="white"/>
              </a:solidFill>
              <a:effectLst/>
              <a:uLnTx/>
              <a:uFillTx/>
            </a:endParaRPr>
          </a:p>
        </p:txBody>
      </p:sp>
      <p:sp>
        <p:nvSpPr>
          <p:cNvPr id="9" name="Slide Number Placeholder 8"/>
          <p:cNvSpPr>
            <a:spLocks noGrp="1"/>
          </p:cNvSpPr>
          <p:nvPr>
            <p:ph type="sldNum" sz="quarter" idx="12"/>
          </p:nvPr>
        </p:nvSpPr>
        <p:spPr/>
        <p:txBody>
          <a:bodyPr/>
          <a:lstStyle/>
          <a:p>
            <a:fld id="{CC0BBEAA-B4FC-41A2-85B6-9369FD4AE745}" type="slidenum">
              <a:rPr lang="en-GB" smtClean="0">
                <a:solidFill>
                  <a:prstClr val="black">
                    <a:tint val="75000"/>
                  </a:prstClr>
                </a:solidFill>
              </a:rPr>
              <a:pPr/>
              <a:t>23</a:t>
            </a:fld>
            <a:endParaRPr lang="en-GB" dirty="0">
              <a:solidFill>
                <a:prstClr val="black">
                  <a:tint val="75000"/>
                </a:prstClr>
              </a:solidFill>
            </a:endParaRPr>
          </a:p>
        </p:txBody>
      </p:sp>
      <p:sp>
        <p:nvSpPr>
          <p:cNvPr id="15" name="Down Arrow 14"/>
          <p:cNvSpPr/>
          <p:nvPr/>
        </p:nvSpPr>
        <p:spPr>
          <a:xfrm rot="16200000">
            <a:off x="6406109" y="2598813"/>
            <a:ext cx="148205" cy="1944216"/>
          </a:xfrm>
          <a:prstGeom prst="downArrow">
            <a:avLst>
              <a:gd name="adj1" fmla="val 50000"/>
              <a:gd name="adj2" fmla="val 54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580112" y="2890733"/>
            <a:ext cx="1800200" cy="369332"/>
          </a:xfrm>
          <a:prstGeom prst="rect">
            <a:avLst/>
          </a:prstGeom>
          <a:noFill/>
        </p:spPr>
        <p:txBody>
          <a:bodyPr wrap="square" rtlCol="0">
            <a:spAutoFit/>
          </a:bodyPr>
          <a:lstStyle/>
          <a:p>
            <a:r>
              <a:rPr lang="en-US" b="1" dirty="0"/>
              <a:t>Outward Supply</a:t>
            </a:r>
          </a:p>
        </p:txBody>
      </p:sp>
      <p:sp>
        <p:nvSpPr>
          <p:cNvPr id="21" name="TextBox 20"/>
          <p:cNvSpPr txBox="1"/>
          <p:nvPr/>
        </p:nvSpPr>
        <p:spPr>
          <a:xfrm>
            <a:off x="1403648" y="2690678"/>
            <a:ext cx="1728192" cy="400110"/>
          </a:xfrm>
          <a:prstGeom prst="rect">
            <a:avLst/>
          </a:prstGeom>
          <a:noFill/>
        </p:spPr>
        <p:txBody>
          <a:bodyPr wrap="square" rtlCol="0">
            <a:spAutoFit/>
          </a:bodyPr>
          <a:lstStyle/>
          <a:p>
            <a:r>
              <a:rPr lang="en-US" sz="2000" b="1" dirty="0"/>
              <a:t>Inward supply</a:t>
            </a:r>
          </a:p>
        </p:txBody>
      </p:sp>
      <p:sp>
        <p:nvSpPr>
          <p:cNvPr id="22" name="TextBox 21"/>
          <p:cNvSpPr txBox="1"/>
          <p:nvPr/>
        </p:nvSpPr>
        <p:spPr>
          <a:xfrm>
            <a:off x="5580112" y="3676962"/>
            <a:ext cx="1800200" cy="707886"/>
          </a:xfrm>
          <a:prstGeom prst="rect">
            <a:avLst/>
          </a:prstGeom>
          <a:noFill/>
        </p:spPr>
        <p:txBody>
          <a:bodyPr wrap="square" rtlCol="0">
            <a:spAutoFit/>
          </a:bodyPr>
          <a:lstStyle/>
          <a:p>
            <a:r>
              <a:rPr lang="en-US" sz="2000" b="1" dirty="0"/>
              <a:t>IGST Payable Rs  25</a:t>
            </a:r>
          </a:p>
        </p:txBody>
      </p:sp>
      <p:sp>
        <p:nvSpPr>
          <p:cNvPr id="46" name="Down Arrow 45"/>
          <p:cNvSpPr/>
          <p:nvPr/>
        </p:nvSpPr>
        <p:spPr>
          <a:xfrm rot="16200000">
            <a:off x="2301654" y="2454797"/>
            <a:ext cx="148205" cy="1944216"/>
          </a:xfrm>
          <a:prstGeom prst="downArrow">
            <a:avLst>
              <a:gd name="adj1" fmla="val 50000"/>
              <a:gd name="adj2" fmla="val 54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772072" y="5109177"/>
            <a:ext cx="1066662" cy="461665"/>
          </a:xfrm>
          <a:prstGeom prst="rect">
            <a:avLst/>
          </a:prstGeom>
          <a:solidFill>
            <a:schemeClr val="accent2"/>
          </a:solidFill>
        </p:spPr>
        <p:txBody>
          <a:bodyPr wrap="square" rtlCol="0">
            <a:spAutoFit/>
          </a:bodyPr>
          <a:lstStyle/>
          <a:p>
            <a:r>
              <a:rPr lang="en-US" sz="2400" b="1" dirty="0"/>
              <a:t>  CGST </a:t>
            </a:r>
          </a:p>
        </p:txBody>
      </p:sp>
      <p:sp>
        <p:nvSpPr>
          <p:cNvPr id="56" name="TextBox 55"/>
          <p:cNvSpPr txBox="1"/>
          <p:nvPr/>
        </p:nvSpPr>
        <p:spPr>
          <a:xfrm>
            <a:off x="641445" y="332656"/>
            <a:ext cx="6933061" cy="584775"/>
          </a:xfrm>
          <a:prstGeom prst="rect">
            <a:avLst/>
          </a:prstGeom>
          <a:noFill/>
        </p:spPr>
        <p:txBody>
          <a:bodyPr wrap="square" rtlCol="0">
            <a:spAutoFit/>
          </a:bodyPr>
          <a:lstStyle/>
          <a:p>
            <a:pPr algn="ctr"/>
            <a:r>
              <a:rPr lang="en-US" sz="3200" b="1" dirty="0">
                <a:latin typeface="+mj-lt"/>
              </a:rPr>
              <a:t>Cross utilization of  Input Tax Credit</a:t>
            </a:r>
          </a:p>
        </p:txBody>
      </p:sp>
      <p:pic>
        <p:nvPicPr>
          <p:cNvPr id="24" name="Picture 7" descr="C:\Users\bv\AppData\Local\Microsoft\Windows\INetCache\IE\TDEQ1SGR\tax[1].jpg"/>
          <p:cNvPicPr>
            <a:picLocks noChangeAspect="1" noChangeArrowheads="1"/>
          </p:cNvPicPr>
          <p:nvPr/>
        </p:nvPicPr>
        <p:blipFill>
          <a:blip r:embed="rId3" cstate="print"/>
          <a:srcRect/>
          <a:stretch>
            <a:fillRect/>
          </a:stretch>
        </p:blipFill>
        <p:spPr bwMode="auto">
          <a:xfrm>
            <a:off x="5570629" y="4778997"/>
            <a:ext cx="1965278" cy="1965278"/>
          </a:xfrm>
          <a:prstGeom prst="rect">
            <a:avLst/>
          </a:prstGeom>
          <a:noFill/>
        </p:spPr>
      </p:pic>
      <p:sp>
        <p:nvSpPr>
          <p:cNvPr id="25" name="TextBox 24"/>
          <p:cNvSpPr txBox="1"/>
          <p:nvPr/>
        </p:nvSpPr>
        <p:spPr>
          <a:xfrm>
            <a:off x="6018872" y="5824887"/>
            <a:ext cx="1066662" cy="461665"/>
          </a:xfrm>
          <a:prstGeom prst="rect">
            <a:avLst/>
          </a:prstGeom>
          <a:solidFill>
            <a:schemeClr val="accent2"/>
          </a:solidFill>
        </p:spPr>
        <p:txBody>
          <a:bodyPr wrap="square" rtlCol="0">
            <a:spAutoFit/>
          </a:bodyPr>
          <a:lstStyle/>
          <a:p>
            <a:r>
              <a:rPr lang="en-US" sz="2400" b="1" dirty="0"/>
              <a:t>   IGST </a:t>
            </a:r>
          </a:p>
        </p:txBody>
      </p:sp>
      <p:sp>
        <p:nvSpPr>
          <p:cNvPr id="26" name="TextBox 25"/>
          <p:cNvSpPr txBox="1"/>
          <p:nvPr/>
        </p:nvSpPr>
        <p:spPr>
          <a:xfrm>
            <a:off x="1553879" y="3624642"/>
            <a:ext cx="1707935" cy="707886"/>
          </a:xfrm>
          <a:prstGeom prst="rect">
            <a:avLst/>
          </a:prstGeom>
          <a:noFill/>
        </p:spPr>
        <p:txBody>
          <a:bodyPr wrap="square" rtlCol="0">
            <a:spAutoFit/>
          </a:bodyPr>
          <a:lstStyle/>
          <a:p>
            <a:r>
              <a:rPr lang="en-US" sz="2000" b="1" dirty="0"/>
              <a:t>CGST  Rs 10</a:t>
            </a:r>
          </a:p>
          <a:p>
            <a:r>
              <a:rPr lang="en-US" sz="2000" b="1" dirty="0"/>
              <a:t> SGST Rs  10 </a:t>
            </a:r>
          </a:p>
        </p:txBody>
      </p:sp>
      <p:sp>
        <p:nvSpPr>
          <p:cNvPr id="27" name="Right Arrow 26"/>
          <p:cNvSpPr/>
          <p:nvPr/>
        </p:nvSpPr>
        <p:spPr>
          <a:xfrm>
            <a:off x="3466533" y="6208443"/>
            <a:ext cx="20608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957851" y="5946374"/>
            <a:ext cx="686406" cy="369332"/>
          </a:xfrm>
          <a:prstGeom prst="rect">
            <a:avLst/>
          </a:prstGeom>
          <a:noFill/>
        </p:spPr>
        <p:txBody>
          <a:bodyPr wrap="none" rtlCol="0">
            <a:spAutoFit/>
          </a:bodyPr>
          <a:lstStyle/>
          <a:p>
            <a:r>
              <a:rPr lang="en-US" b="1" dirty="0"/>
              <a:t>Rs 10</a:t>
            </a:r>
          </a:p>
        </p:txBody>
      </p:sp>
      <p:pic>
        <p:nvPicPr>
          <p:cNvPr id="23" name="Picture 7" descr="C:\Users\bv\AppData\Local\Microsoft\Windows\INetCache\IE\TDEQ1SGR\tax[1].jpg"/>
          <p:cNvPicPr>
            <a:picLocks noChangeAspect="1" noChangeArrowheads="1"/>
          </p:cNvPicPr>
          <p:nvPr/>
        </p:nvPicPr>
        <p:blipFill>
          <a:blip r:embed="rId2" cstate="print"/>
          <a:srcRect/>
          <a:stretch>
            <a:fillRect/>
          </a:stretch>
        </p:blipFill>
        <p:spPr bwMode="auto">
          <a:xfrm>
            <a:off x="1359246" y="5677314"/>
            <a:ext cx="1965278" cy="1180686"/>
          </a:xfrm>
          <a:prstGeom prst="rect">
            <a:avLst/>
          </a:prstGeom>
          <a:noFill/>
        </p:spPr>
      </p:pic>
      <p:sp>
        <p:nvSpPr>
          <p:cNvPr id="28" name="TextBox 27"/>
          <p:cNvSpPr txBox="1"/>
          <p:nvPr/>
        </p:nvSpPr>
        <p:spPr>
          <a:xfrm>
            <a:off x="1880928" y="6208659"/>
            <a:ext cx="1066662" cy="461665"/>
          </a:xfrm>
          <a:prstGeom prst="rect">
            <a:avLst/>
          </a:prstGeom>
          <a:solidFill>
            <a:schemeClr val="accent2"/>
          </a:solidFill>
        </p:spPr>
        <p:txBody>
          <a:bodyPr wrap="square" rtlCol="0">
            <a:spAutoFit/>
          </a:bodyPr>
          <a:lstStyle/>
          <a:p>
            <a:r>
              <a:rPr lang="en-US" sz="2400" b="1" dirty="0"/>
              <a:t>  SGST </a:t>
            </a:r>
          </a:p>
        </p:txBody>
      </p:sp>
      <p:sp>
        <p:nvSpPr>
          <p:cNvPr id="29" name="Right Arrow 28"/>
          <p:cNvSpPr/>
          <p:nvPr/>
        </p:nvSpPr>
        <p:spPr>
          <a:xfrm>
            <a:off x="3422985" y="5098067"/>
            <a:ext cx="20608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936075" y="4879542"/>
            <a:ext cx="686406" cy="369332"/>
          </a:xfrm>
          <a:prstGeom prst="rect">
            <a:avLst/>
          </a:prstGeom>
          <a:noFill/>
        </p:spPr>
        <p:txBody>
          <a:bodyPr wrap="none" rtlCol="0">
            <a:spAutoFit/>
          </a:bodyPr>
          <a:lstStyle/>
          <a:p>
            <a:r>
              <a:rPr lang="en-US" b="1" dirty="0"/>
              <a:t>Rs 10</a:t>
            </a:r>
          </a:p>
        </p:txBody>
      </p:sp>
    </p:spTree>
    <p:extLst>
      <p:ext uri="{BB962C8B-B14F-4D97-AF65-F5344CB8AC3E}">
        <p14:creationId xmlns:p14="http://schemas.microsoft.com/office/powerpoint/2010/main" val="19673618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1"/>
                                        </p:tgtEl>
                                        <p:attrNameLst>
                                          <p:attrName>style.visibility</p:attrName>
                                        </p:attrNameLst>
                                      </p:cBhvr>
                                      <p:to>
                                        <p:strVal val="visible"/>
                                      </p:to>
                                    </p:set>
                                    <p:anim calcmode="lin" valueType="num">
                                      <p:cBhvr additive="base">
                                        <p:cTn id="55" dur="500" fill="hold"/>
                                        <p:tgtEl>
                                          <p:spTgt spid="1031"/>
                                        </p:tgtEl>
                                        <p:attrNameLst>
                                          <p:attrName>ppt_x</p:attrName>
                                        </p:attrNameLst>
                                      </p:cBhvr>
                                      <p:tavLst>
                                        <p:tav tm="0">
                                          <p:val>
                                            <p:strVal val="#ppt_x"/>
                                          </p:val>
                                        </p:tav>
                                        <p:tav tm="100000">
                                          <p:val>
                                            <p:strVal val="#ppt_x"/>
                                          </p:val>
                                        </p:tav>
                                      </p:tavLst>
                                    </p:anim>
                                    <p:anim calcmode="lin" valueType="num">
                                      <p:cBhvr additive="base">
                                        <p:cTn id="56" dur="500" fill="hold"/>
                                        <p:tgtEl>
                                          <p:spTgt spid="10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ppt_x"/>
                                          </p:val>
                                        </p:tav>
                                        <p:tav tm="100000">
                                          <p:val>
                                            <p:strVal val="#ppt_x"/>
                                          </p:val>
                                        </p:tav>
                                      </p:tavLst>
                                    </p:anim>
                                    <p:anim calcmode="lin" valueType="num">
                                      <p:cBhvr additive="base">
                                        <p:cTn id="60" dur="5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p:bldP spid="15" grpId="0" animBg="1"/>
      <p:bldP spid="20" grpId="0"/>
      <p:bldP spid="21" grpId="0"/>
      <p:bldP spid="22" grpId="0"/>
      <p:bldP spid="46" grpId="0" animBg="1"/>
      <p:bldP spid="55" grpId="0" animBg="1"/>
      <p:bldP spid="56" grpId="0"/>
      <p:bldP spid="25" grpId="0" animBg="1"/>
      <p:bldP spid="26" grpId="0"/>
      <p:bldP spid="27" grpId="0" animBg="1"/>
      <p:bldP spid="30" grpId="0"/>
      <p:bldP spid="28" grpId="0" animBg="1"/>
      <p:bldP spid="29"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Place of Supply - Significance</a:t>
            </a:r>
          </a:p>
        </p:txBody>
      </p:sp>
      <p:sp>
        <p:nvSpPr>
          <p:cNvPr id="3" name="Content Placeholder 2"/>
          <p:cNvSpPr>
            <a:spLocks noGrp="1"/>
          </p:cNvSpPr>
          <p:nvPr>
            <p:ph idx="1"/>
          </p:nvPr>
        </p:nvSpPr>
        <p:spPr/>
        <p:txBody>
          <a:bodyPr>
            <a:normAutofit/>
          </a:bodyPr>
          <a:lstStyle/>
          <a:p>
            <a:pPr marL="719138" indent="-457200" algn="just">
              <a:spcBef>
                <a:spcPts val="1200"/>
              </a:spcBef>
              <a:spcAft>
                <a:spcPts val="600"/>
              </a:spcAft>
              <a:defRPr/>
            </a:pPr>
            <a:r>
              <a:rPr lang="en-US" sz="2800" b="1" dirty="0">
                <a:latin typeface="Garamond" panose="02020404030301010803" pitchFamily="18" charset="0"/>
              </a:rPr>
              <a:t>Determining</a:t>
            </a:r>
          </a:p>
          <a:p>
            <a:pPr marL="1349375" lvl="1" indent="-449263" algn="just">
              <a:spcBef>
                <a:spcPts val="0"/>
              </a:spcBef>
              <a:buFont typeface="Wingdings" pitchFamily="2" charset="2"/>
              <a:buChar char="Ø"/>
              <a:defRPr/>
            </a:pPr>
            <a:r>
              <a:rPr lang="en-US" b="1" dirty="0">
                <a:latin typeface="Garamond" panose="02020404030301010803" pitchFamily="18" charset="0"/>
              </a:rPr>
              <a:t>whether supplies are intra-state or inter-state /inter-national </a:t>
            </a:r>
          </a:p>
          <a:p>
            <a:pPr marL="1349375" lvl="1" indent="-449263" algn="just">
              <a:spcBef>
                <a:spcPts val="0"/>
              </a:spcBef>
              <a:buFont typeface="Wingdings" pitchFamily="2" charset="2"/>
              <a:buChar char="Ø"/>
              <a:defRPr/>
            </a:pPr>
            <a:r>
              <a:rPr lang="en-US" b="1" dirty="0">
                <a:latin typeface="Garamond" panose="02020404030301010803" pitchFamily="18" charset="0"/>
              </a:rPr>
              <a:t>which tax to pay – CGST &amp; SGST or IGST</a:t>
            </a:r>
          </a:p>
          <a:p>
            <a:pPr marL="719138" indent="-457200" algn="just">
              <a:spcBef>
                <a:spcPts val="0"/>
              </a:spcBef>
              <a:defRPr/>
            </a:pPr>
            <a:r>
              <a:rPr lang="en-US" sz="2800" b="1" dirty="0">
                <a:latin typeface="Garamond" panose="02020404030301010803" pitchFamily="18" charset="0"/>
              </a:rPr>
              <a:t>Achieving the objective of destination based taxation</a:t>
            </a:r>
          </a:p>
          <a:p>
            <a:pPr marL="1349375" lvl="1" indent="-536575" algn="just">
              <a:spcBef>
                <a:spcPts val="0"/>
              </a:spcBef>
              <a:buFont typeface="Wingdings" pitchFamily="2" charset="2"/>
              <a:buChar char="Ø"/>
              <a:defRPr/>
            </a:pPr>
            <a:r>
              <a:rPr lang="en-US" b="1" dirty="0">
                <a:latin typeface="Garamond" panose="02020404030301010803" pitchFamily="18" charset="0"/>
              </a:rPr>
              <a:t>Tax is paid at the point of origin. However, it has to reach consumption point</a:t>
            </a:r>
          </a:p>
          <a:p>
            <a:pPr lvl="1">
              <a:buFont typeface="Arial" panose="020B0604020202020204" pitchFamily="34" charset="0"/>
              <a:buChar char="•"/>
            </a:pPr>
            <a:r>
              <a:rPr lang="en-US" b="1" dirty="0">
                <a:latin typeface="Garamond" panose="02020404030301010803" pitchFamily="18" charset="0"/>
              </a:rPr>
              <a:t>ITC of IGST allowed to buying taxpayer in destination State</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66104650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2.jpg"/>
          <p:cNvPicPr>
            <a:picLocks noChangeAspect="1"/>
          </p:cNvPicPr>
          <p:nvPr/>
        </p:nvPicPr>
        <p:blipFill>
          <a:blip r:embed="rId3">
            <a:clrChange>
              <a:clrFrom>
                <a:srgbClr val="F1F0EC"/>
              </a:clrFrom>
              <a:clrTo>
                <a:srgbClr val="F1F0EC">
                  <a:alpha val="0"/>
                </a:srgbClr>
              </a:clrTo>
            </a:clrChange>
          </a:blip>
          <a:srcRect l="19278" r="11905"/>
          <a:stretch>
            <a:fillRect/>
          </a:stretch>
        </p:blipFill>
        <p:spPr>
          <a:xfrm>
            <a:off x="163286" y="1815353"/>
            <a:ext cx="2355272" cy="2891118"/>
          </a:xfrm>
          <a:prstGeom prst="rect">
            <a:avLst/>
          </a:prstGeom>
        </p:spPr>
      </p:pic>
      <p:pic>
        <p:nvPicPr>
          <p:cNvPr id="9" name="Picture 8" descr="gujrat-011.jpg"/>
          <p:cNvPicPr>
            <a:picLocks noChangeAspect="1"/>
          </p:cNvPicPr>
          <p:nvPr/>
        </p:nvPicPr>
        <p:blipFill>
          <a:blip r:embed="rId4">
            <a:clrChange>
              <a:clrFrom>
                <a:srgbClr val="E4E4E4"/>
              </a:clrFrom>
              <a:clrTo>
                <a:srgbClr val="E4E4E4">
                  <a:alpha val="0"/>
                </a:srgbClr>
              </a:clrTo>
            </a:clrChange>
          </a:blip>
          <a:srcRect l="16571" t="9518" r="16000" b="5663"/>
          <a:stretch>
            <a:fillRect/>
          </a:stretch>
        </p:blipFill>
        <p:spPr>
          <a:xfrm>
            <a:off x="6313715" y="1882588"/>
            <a:ext cx="2481448" cy="2286000"/>
          </a:xfrm>
          <a:prstGeom prst="rect">
            <a:avLst/>
          </a:prstGeom>
        </p:spPr>
      </p:pic>
      <p:pic>
        <p:nvPicPr>
          <p:cNvPr id="11" name="Picture 10" descr="green-delivery-truck-clipart-delivery_truck.jpg"/>
          <p:cNvPicPr>
            <a:picLocks noChangeAspect="1"/>
          </p:cNvPicPr>
          <p:nvPr/>
        </p:nvPicPr>
        <p:blipFill>
          <a:blip r:embed="rId5"/>
          <a:stretch>
            <a:fillRect/>
          </a:stretch>
        </p:blipFill>
        <p:spPr>
          <a:xfrm>
            <a:off x="3810000" y="4235824"/>
            <a:ext cx="1088571" cy="1287484"/>
          </a:xfrm>
          <a:prstGeom prst="rect">
            <a:avLst/>
          </a:prstGeom>
        </p:spPr>
      </p:pic>
      <p:pic>
        <p:nvPicPr>
          <p:cNvPr id="12" name="Picture 11" descr="manufacturing-icon-the-manufacturing-process-17.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013857" y="4303059"/>
            <a:ext cx="1088571" cy="1344706"/>
          </a:xfrm>
          <a:prstGeom prst="rect">
            <a:avLst/>
          </a:prstGeom>
        </p:spPr>
      </p:pic>
      <p:pic>
        <p:nvPicPr>
          <p:cNvPr id="6146" name="Picture 2" descr="E:\GST\PPT\images FOR PPT\construction_logo_by_thecrow65.jpg"/>
          <p:cNvPicPr>
            <a:picLocks noChangeAspect="1" noChangeArrowheads="1"/>
          </p:cNvPicPr>
          <p:nvPr/>
        </p:nvPicPr>
        <p:blipFill>
          <a:blip r:embed="rId7" cstate="print"/>
          <a:srcRect/>
          <a:stretch>
            <a:fillRect/>
          </a:stretch>
        </p:blipFill>
        <p:spPr bwMode="auto">
          <a:xfrm>
            <a:off x="5660572" y="4303059"/>
            <a:ext cx="979714" cy="1232221"/>
          </a:xfrm>
          <a:prstGeom prst="rect">
            <a:avLst/>
          </a:prstGeom>
          <a:noFill/>
        </p:spPr>
      </p:pic>
      <p:cxnSp>
        <p:nvCxnSpPr>
          <p:cNvPr id="14" name="Straight Arrow Connector 13"/>
          <p:cNvCxnSpPr/>
          <p:nvPr/>
        </p:nvCxnSpPr>
        <p:spPr>
          <a:xfrm flipH="1">
            <a:off x="1415144" y="820005"/>
            <a:ext cx="2291442" cy="9953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06586" y="820005"/>
            <a:ext cx="2846614" cy="13135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8143" y="2017059"/>
            <a:ext cx="3646714" cy="948970"/>
          </a:xfrm>
          <a:prstGeom prst="rect">
            <a:avLst/>
          </a:prstGeom>
          <a:solidFill>
            <a:srgbClr val="99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71113" tIns="35556" rIns="71113" bIns="35556" rtlCol="0">
            <a:spAutoFit/>
          </a:bodyPr>
          <a:lstStyle/>
          <a:p>
            <a:pPr algn="ctr"/>
            <a:r>
              <a:rPr lang="en-US" sz="1900" b="1" dirty="0">
                <a:latin typeface="Papyrus" pitchFamily="66" charset="0"/>
              </a:rPr>
              <a:t>Compulsory Registration for Each State where business situated</a:t>
            </a:r>
          </a:p>
        </p:txBody>
      </p:sp>
      <p:sp>
        <p:nvSpPr>
          <p:cNvPr id="21" name="TextBox 20"/>
          <p:cNvSpPr txBox="1"/>
          <p:nvPr/>
        </p:nvSpPr>
        <p:spPr>
          <a:xfrm>
            <a:off x="2068286" y="5715001"/>
            <a:ext cx="4680857" cy="1087469"/>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71113" tIns="35556" rIns="71113" bIns="35556" rtlCol="0">
            <a:spAutoFit/>
          </a:bodyPr>
          <a:lstStyle/>
          <a:p>
            <a:pPr algn="just"/>
            <a:r>
              <a:rPr lang="en-US" sz="2200" dirty="0">
                <a:solidFill>
                  <a:schemeClr val="bg1"/>
                </a:solidFill>
                <a:latin typeface="Comic Sans MS" pitchFamily="66" charset="0"/>
              </a:rPr>
              <a:t>Option to take multiple registration for each business vertical within same state</a:t>
            </a:r>
          </a:p>
        </p:txBody>
      </p:sp>
      <p:sp>
        <p:nvSpPr>
          <p:cNvPr id="5" name="TextBox 4"/>
          <p:cNvSpPr txBox="1"/>
          <p:nvPr/>
        </p:nvSpPr>
        <p:spPr>
          <a:xfrm>
            <a:off x="1727200" y="241012"/>
            <a:ext cx="4114800" cy="584775"/>
          </a:xfrm>
          <a:prstGeom prst="rect">
            <a:avLst/>
          </a:prstGeom>
          <a:noFill/>
        </p:spPr>
        <p:txBody>
          <a:bodyPr wrap="square" rtlCol="0">
            <a:spAutoFit/>
          </a:bodyPr>
          <a:lstStyle/>
          <a:p>
            <a:pPr algn="ctr"/>
            <a:r>
              <a:rPr lang="en-US" sz="3200" b="1" dirty="0"/>
              <a:t>Registration</a:t>
            </a:r>
          </a:p>
        </p:txBody>
      </p:sp>
    </p:spTree>
    <p:extLst>
      <p:ext uri="{BB962C8B-B14F-4D97-AF65-F5344CB8AC3E}">
        <p14:creationId xmlns:p14="http://schemas.microsoft.com/office/powerpoint/2010/main" val="33165335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14356"/>
          </a:xfrm>
        </p:spPr>
        <p:txBody>
          <a:bodyPr>
            <a:normAutofit fontScale="90000"/>
          </a:bodyPr>
          <a:lstStyle/>
          <a:p>
            <a:r>
              <a:rPr lang="en-US" sz="3600" b="1" dirty="0">
                <a:ea typeface="Verdana" pitchFamily="34" charset="0"/>
                <a:cs typeface="Calibri" pitchFamily="34" charset="0"/>
              </a:rPr>
              <a:t>Registration         </a:t>
            </a:r>
            <a:r>
              <a:rPr lang="en-US" sz="2700" b="1" dirty="0">
                <a:ea typeface="Verdana" pitchFamily="34" charset="0"/>
                <a:cs typeface="Calibri" pitchFamily="34" charset="0"/>
              </a:rPr>
              <a:t>(contd.)</a:t>
            </a:r>
            <a:br>
              <a:rPr lang="en-US" sz="2700" b="1" dirty="0">
                <a:ea typeface="Verdana" pitchFamily="34" charset="0"/>
                <a:cs typeface="Calibri" pitchFamily="34" charset="0"/>
              </a:rPr>
            </a:br>
            <a:r>
              <a:rPr lang="en-US" sz="2200" b="1" dirty="0">
                <a:ea typeface="Verdana" pitchFamily="34" charset="0"/>
                <a:cs typeface="Calibri" pitchFamily="34" charset="0"/>
              </a:rPr>
              <a:t>                                                 </a:t>
            </a:r>
            <a:endParaRPr lang="en-IN" sz="2200" b="1" dirty="0">
              <a:ea typeface="Verdana" pitchFamily="34" charset="0"/>
              <a:cs typeface="Calibri" pitchFamily="34" charset="0"/>
            </a:endParaRPr>
          </a:p>
        </p:txBody>
      </p:sp>
      <p:sp>
        <p:nvSpPr>
          <p:cNvPr id="3" name="Content Placeholder 2"/>
          <p:cNvSpPr>
            <a:spLocks noGrp="1"/>
          </p:cNvSpPr>
          <p:nvPr>
            <p:ph idx="1"/>
          </p:nvPr>
        </p:nvSpPr>
        <p:spPr>
          <a:xfrm>
            <a:off x="228600" y="990600"/>
            <a:ext cx="8329642" cy="5786478"/>
          </a:xfrm>
        </p:spPr>
        <p:txBody>
          <a:bodyPr>
            <a:noAutofit/>
          </a:bodyPr>
          <a:lstStyle/>
          <a:p>
            <a:pPr algn="just">
              <a:buSzPct val="170000"/>
            </a:pPr>
            <a:endParaRPr lang="en-US" sz="2000" dirty="0">
              <a:latin typeface="Calibri" pitchFamily="34" charset="0"/>
              <a:ea typeface="Verdana" pitchFamily="34" charset="0"/>
              <a:cs typeface="Calibri" pitchFamily="34" charset="0"/>
            </a:endParaRPr>
          </a:p>
          <a:p>
            <a:pPr algn="just">
              <a:buSzPct val="170000"/>
            </a:pPr>
            <a:r>
              <a:rPr lang="en-US" sz="2400" dirty="0">
                <a:latin typeface="+mj-lt"/>
                <a:ea typeface="Verdana" pitchFamily="34" charset="0"/>
                <a:cs typeface="Calibri" pitchFamily="34" charset="0"/>
              </a:rPr>
              <a:t>Liability to be registered</a:t>
            </a:r>
          </a:p>
          <a:p>
            <a:pPr algn="just">
              <a:spcBef>
                <a:spcPts val="0"/>
              </a:spcBef>
              <a:buSzPct val="170000"/>
              <a:buNone/>
            </a:pPr>
            <a:endParaRPr lang="en-US" sz="2400" dirty="0">
              <a:latin typeface="+mj-lt"/>
              <a:ea typeface="Verdana" pitchFamily="34" charset="0"/>
              <a:cs typeface="Calibri" pitchFamily="34" charset="0"/>
            </a:endParaRPr>
          </a:p>
          <a:p>
            <a:pPr lvl="1" algn="just">
              <a:spcBef>
                <a:spcPts val="0"/>
              </a:spcBef>
              <a:buSzPct val="95000"/>
              <a:buFont typeface="Wingdings" pitchFamily="2" charset="2"/>
              <a:buChar char="Ø"/>
            </a:pPr>
            <a:r>
              <a:rPr lang="en-US" sz="2400" dirty="0">
                <a:latin typeface="+mj-lt"/>
                <a:ea typeface="Verdana" pitchFamily="34" charset="0"/>
                <a:cs typeface="Calibri" pitchFamily="34" charset="0"/>
              </a:rPr>
              <a:t>Every person who is registered under existing indirect laws being subsumed in GST</a:t>
            </a:r>
          </a:p>
          <a:p>
            <a:pPr lvl="1" algn="just">
              <a:spcBef>
                <a:spcPts val="0"/>
              </a:spcBef>
              <a:buSzPct val="95000"/>
              <a:buNone/>
            </a:pPr>
            <a:endParaRPr lang="en-IN" sz="2400" dirty="0">
              <a:latin typeface="+mj-lt"/>
              <a:ea typeface="Verdana" pitchFamily="34" charset="0"/>
              <a:cs typeface="Calibri" pitchFamily="34" charset="0"/>
            </a:endParaRPr>
          </a:p>
          <a:p>
            <a:pPr lvl="1" algn="just">
              <a:spcBef>
                <a:spcPts val="0"/>
              </a:spcBef>
              <a:buSzPct val="95000"/>
              <a:buFont typeface="Wingdings" pitchFamily="2" charset="2"/>
              <a:buChar char="Ø"/>
            </a:pPr>
            <a:r>
              <a:rPr lang="en-US" sz="2400" dirty="0">
                <a:latin typeface="+mj-lt"/>
                <a:ea typeface="Verdana" pitchFamily="34" charset="0"/>
                <a:cs typeface="Calibri" pitchFamily="34" charset="0"/>
              </a:rPr>
              <a:t>Every person whose turnover in a year exceeds Rs. 20 lakhs ( </a:t>
            </a:r>
            <a:r>
              <a:rPr lang="en-US" sz="2400" dirty="0" err="1">
                <a:latin typeface="+mj-lt"/>
                <a:ea typeface="Verdana" pitchFamily="34" charset="0"/>
                <a:cs typeface="Calibri" pitchFamily="34" charset="0"/>
              </a:rPr>
              <a:t>Rs</a:t>
            </a:r>
            <a:r>
              <a:rPr lang="en-US" sz="2400" dirty="0">
                <a:latin typeface="+mj-lt"/>
                <a:ea typeface="Verdana" pitchFamily="34" charset="0"/>
                <a:cs typeface="Calibri" pitchFamily="34" charset="0"/>
              </a:rPr>
              <a:t>. Ten lakhs for special category states)</a:t>
            </a:r>
          </a:p>
          <a:p>
            <a:pPr marL="457200" lvl="1" indent="0" algn="just">
              <a:spcBef>
                <a:spcPts val="0"/>
              </a:spcBef>
              <a:buSzPct val="95000"/>
              <a:buNone/>
            </a:pPr>
            <a:endParaRPr lang="en-US" sz="2400" dirty="0">
              <a:latin typeface="+mj-lt"/>
              <a:ea typeface="Verdana" pitchFamily="34" charset="0"/>
              <a:cs typeface="Calibri" pitchFamily="34" charset="0"/>
            </a:endParaRPr>
          </a:p>
          <a:p>
            <a:pPr lvl="1" algn="just">
              <a:spcBef>
                <a:spcPts val="0"/>
              </a:spcBef>
              <a:buSzPct val="95000"/>
              <a:buFont typeface="Wingdings" pitchFamily="2" charset="2"/>
              <a:buChar char="Ø"/>
            </a:pPr>
            <a:r>
              <a:rPr lang="en-US" sz="2400" dirty="0" smtClean="0">
                <a:latin typeface="+mj-lt"/>
                <a:ea typeface="Verdana" pitchFamily="34" charset="0"/>
                <a:cs typeface="Times New Roman" pitchFamily="18" charset="0"/>
              </a:rPr>
              <a:t>Voluntary registration</a:t>
            </a:r>
            <a:r>
              <a:rPr lang="en-US" sz="2400" dirty="0" smtClean="0">
                <a:solidFill>
                  <a:srgbClr val="00B050"/>
                </a:solidFill>
                <a:latin typeface="+mj-lt"/>
                <a:ea typeface="Verdana" pitchFamily="34" charset="0"/>
                <a:cs typeface="Times New Roman" pitchFamily="18" charset="0"/>
              </a:rPr>
              <a:t> </a:t>
            </a:r>
            <a:r>
              <a:rPr lang="en-US" sz="2400" dirty="0" smtClean="0">
                <a:latin typeface="+mj-lt"/>
                <a:ea typeface="Verdana" pitchFamily="34" charset="0"/>
                <a:cs typeface="Times New Roman" pitchFamily="18" charset="0"/>
              </a:rPr>
              <a:t>permitted even </a:t>
            </a:r>
            <a:r>
              <a:rPr lang="en-US" sz="2400" dirty="0">
                <a:latin typeface="+mj-lt"/>
                <a:ea typeface="Verdana" pitchFamily="34" charset="0"/>
                <a:cs typeface="Times New Roman" pitchFamily="18" charset="0"/>
              </a:rPr>
              <a:t>if no liability</a:t>
            </a:r>
            <a:r>
              <a:rPr lang="en-US" sz="2000" dirty="0">
                <a:latin typeface="Times New Roman" pitchFamily="18" charset="0"/>
                <a:ea typeface="Verdana" pitchFamily="34" charset="0"/>
                <a:cs typeface="Times New Roman" pitchFamily="18" charset="0"/>
              </a:rPr>
              <a:t>.</a:t>
            </a:r>
          </a:p>
          <a:p>
            <a:pPr lvl="1" algn="just">
              <a:spcBef>
                <a:spcPts val="0"/>
              </a:spcBef>
              <a:buSzPct val="95000"/>
              <a:buFont typeface="Wingdings" pitchFamily="2" charset="2"/>
              <a:buChar char="Ø"/>
            </a:pPr>
            <a:endParaRPr lang="en-US" sz="2000" dirty="0">
              <a:latin typeface="Calibri" pitchFamily="34" charset="0"/>
              <a:ea typeface="Verdana" pitchFamily="34" charset="0"/>
              <a:cs typeface="Calibri" pitchFamily="34" charset="0"/>
            </a:endParaRPr>
          </a:p>
          <a:p>
            <a:pPr lvl="1">
              <a:spcBef>
                <a:spcPts val="0"/>
              </a:spcBef>
              <a:buSzPct val="95000"/>
              <a:buFont typeface="Arial" pitchFamily="34" charset="0"/>
              <a:buChar char="•"/>
            </a:pPr>
            <a:endParaRPr lang="en-US" sz="2000" dirty="0">
              <a:latin typeface="Calibri" pitchFamily="34" charset="0"/>
              <a:ea typeface="Verdana" pitchFamily="34" charset="0"/>
              <a:cs typeface="Calibri" pitchFamily="34" charset="0"/>
            </a:endParaRPr>
          </a:p>
          <a:p>
            <a:pPr lvl="1">
              <a:buSzPct val="200000"/>
              <a:buNone/>
            </a:pPr>
            <a:endParaRPr lang="en-US" sz="2000" dirty="0">
              <a:latin typeface="Calibri" pitchFamily="34" charset="0"/>
              <a:ea typeface="Verdana" pitchFamily="34" charset="0"/>
              <a:cs typeface="Calibri" pitchFamily="34" charset="0"/>
            </a:endParaRPr>
          </a:p>
          <a:p>
            <a:pPr>
              <a:buSzPct val="170000"/>
            </a:pPr>
            <a:endParaRPr lang="en-US" sz="1200" dirty="0">
              <a:latin typeface="Calibri" pitchFamily="34" charset="0"/>
              <a:ea typeface="Verdana" pitchFamily="34" charset="0"/>
              <a:cs typeface="Calibri" pitchFamily="34" charset="0"/>
            </a:endParaRPr>
          </a:p>
          <a:p>
            <a:pPr>
              <a:buSzPct val="170000"/>
            </a:pPr>
            <a:endParaRPr lang="en-US" sz="1200" dirty="0">
              <a:latin typeface="Calibri" pitchFamily="34" charset="0"/>
              <a:ea typeface="Verdana" pitchFamily="34" charset="0"/>
              <a:cs typeface="Calibri" pitchFamily="34" charset="0"/>
            </a:endParaRPr>
          </a:p>
          <a:p>
            <a:pPr algn="just">
              <a:buSzPct val="170000"/>
              <a:buNone/>
            </a:pPr>
            <a:r>
              <a:rPr lang="en-US" sz="1200" dirty="0">
                <a:latin typeface="Calibri" pitchFamily="34" charset="0"/>
                <a:ea typeface="Verdana" pitchFamily="34" charset="0"/>
                <a:cs typeface="Calibri" pitchFamily="34" charset="0"/>
              </a:rPr>
              <a:t> </a:t>
            </a:r>
            <a:endParaRPr lang="en-US" sz="1400" dirty="0">
              <a:latin typeface="Calibri" pitchFamily="34" charset="0"/>
              <a:ea typeface="Verdana" pitchFamily="34" charset="0"/>
              <a:cs typeface="Calibri" pitchFamily="34" charset="0"/>
            </a:endParaRPr>
          </a:p>
          <a:p>
            <a:pPr>
              <a:buClrTx/>
              <a:buNone/>
            </a:pPr>
            <a:endParaRPr lang="en-US" sz="1400" dirty="0">
              <a:latin typeface="Calibri" pitchFamily="34" charset="0"/>
              <a:ea typeface="Verdana" pitchFamily="34" charset="0"/>
              <a:cs typeface="Calibri" pitchFamily="34" charset="0"/>
            </a:endParaRPr>
          </a:p>
          <a:p>
            <a:pPr>
              <a:buClrTx/>
            </a:pPr>
            <a:endParaRPr lang="en-US" sz="1400" dirty="0">
              <a:latin typeface="Calibri" pitchFamily="34" charset="0"/>
              <a:ea typeface="Verdana" pitchFamily="34" charset="0"/>
              <a:cs typeface="Calibri" pitchFamily="34" charset="0"/>
            </a:endParaRPr>
          </a:p>
          <a:p>
            <a:pPr>
              <a:buClrTx/>
            </a:pPr>
            <a:endParaRPr lang="en-US" sz="1400" dirty="0">
              <a:latin typeface="Calibri" pitchFamily="34" charset="0"/>
              <a:ea typeface="Verdana" pitchFamily="34" charset="0"/>
              <a:cs typeface="Calibri" pitchFamily="34" charset="0"/>
            </a:endParaRPr>
          </a:p>
          <a:p>
            <a:pPr lvl="1" algn="just">
              <a:buClrTx/>
              <a:buNone/>
            </a:pPr>
            <a:endParaRPr lang="en-US" sz="1400" dirty="0">
              <a:latin typeface="Calibri" pitchFamily="34" charset="0"/>
              <a:ea typeface="Verdana" pitchFamily="34" charset="0"/>
              <a:cs typeface="Calibri" pitchFamily="34" charset="0"/>
            </a:endParaRPr>
          </a:p>
          <a:p>
            <a:pPr>
              <a:buClrTx/>
            </a:pPr>
            <a:endParaRPr lang="en-US" sz="1600" dirty="0">
              <a:latin typeface="Calibri" pitchFamily="34" charset="0"/>
              <a:ea typeface="Verdana" pitchFamily="34" charset="0"/>
              <a:cs typeface="Calibri" pitchFamily="34" charset="0"/>
            </a:endParaRPr>
          </a:p>
          <a:p>
            <a:pPr marL="0" indent="0">
              <a:buClrTx/>
              <a:buNone/>
            </a:pPr>
            <a:endParaRPr lang="en-US" sz="1600" dirty="0">
              <a:latin typeface="Calibri" pitchFamily="34" charset="0"/>
              <a:ea typeface="Verdana" pitchFamily="34" charset="0"/>
              <a:cs typeface="Calibri" pitchFamily="34" charset="0"/>
            </a:endParaRPr>
          </a:p>
          <a:p>
            <a:pPr>
              <a:buClrTx/>
            </a:pPr>
            <a:endParaRPr lang="en-US" sz="1400" dirty="0">
              <a:latin typeface="Calibri" pitchFamily="34" charset="0"/>
              <a:ea typeface="Verdana" pitchFamily="34" charset="0"/>
              <a:cs typeface="Calibri" pitchFamily="34" charset="0"/>
            </a:endParaRPr>
          </a:p>
          <a:p>
            <a:pPr lvl="1">
              <a:buClrTx/>
              <a:buNone/>
            </a:pPr>
            <a:endParaRPr lang="en-US" sz="1400" dirty="0">
              <a:latin typeface="Calibri" pitchFamily="34" charset="0"/>
              <a:ea typeface="Verdana" pitchFamily="34" charset="0"/>
              <a:cs typeface="Calibri" pitchFamily="34" charset="0"/>
            </a:endParaRPr>
          </a:p>
          <a:p>
            <a:pPr lvl="1">
              <a:buClrTx/>
              <a:buFont typeface="Arial" pitchFamily="34" charset="0"/>
              <a:buChar char="•"/>
            </a:pPr>
            <a:endParaRPr lang="en-US" sz="1400" dirty="0">
              <a:latin typeface="Calibri" pitchFamily="34" charset="0"/>
              <a:ea typeface="Verdana" pitchFamily="34" charset="0"/>
              <a:cs typeface="Calibri" pitchFamily="34" charset="0"/>
            </a:endParaRPr>
          </a:p>
          <a:p>
            <a:pPr>
              <a:buClrTx/>
              <a:buNone/>
            </a:pPr>
            <a:r>
              <a:rPr lang="en-US" sz="1400" dirty="0">
                <a:latin typeface="Calibri" pitchFamily="34" charset="0"/>
                <a:ea typeface="Verdana" pitchFamily="34" charset="0"/>
                <a:cs typeface="Calibri" pitchFamily="34" charset="0"/>
              </a:rPr>
              <a:t>	</a:t>
            </a:r>
            <a:endParaRPr lang="en-IN" sz="1400" dirty="0">
              <a:latin typeface="Calibri" pitchFamily="34" charset="0"/>
              <a:ea typeface="Verdana" pitchFamily="34" charset="0"/>
              <a:cs typeface="Calibri" pitchFamily="34" charset="0"/>
            </a:endParaRPr>
          </a:p>
          <a:p>
            <a:pPr algn="just">
              <a:buClrTx/>
            </a:pPr>
            <a:endParaRPr lang="en-IN" sz="1400" dirty="0">
              <a:latin typeface="Calibri" pitchFamily="34" charset="0"/>
              <a:ea typeface="Verdana"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990600"/>
          </a:xfrm>
        </p:spPr>
        <p:txBody>
          <a:bodyPr>
            <a:noAutofit/>
          </a:bodyPr>
          <a:lstStyle/>
          <a:p>
            <a:pPr lvl="1" algn="ctr" rtl="0">
              <a:spcBef>
                <a:spcPct val="0"/>
              </a:spcBef>
            </a:pPr>
            <a:r>
              <a:rPr lang="en-US" sz="3200" b="1" dirty="0">
                <a:solidFill>
                  <a:schemeClr val="tx1"/>
                </a:solidFill>
                <a:latin typeface="+mj-lt"/>
                <a:ea typeface="Verdana" pitchFamily="34" charset="0"/>
                <a:cs typeface="Times New Roman" pitchFamily="18" charset="0"/>
              </a:rPr>
              <a:t>Mandatory Registration</a:t>
            </a:r>
            <a:br>
              <a:rPr lang="en-US" sz="3200" b="1" dirty="0">
                <a:solidFill>
                  <a:schemeClr val="tx1"/>
                </a:solidFill>
                <a:latin typeface="+mj-lt"/>
                <a:ea typeface="Verdana" pitchFamily="34" charset="0"/>
                <a:cs typeface="Times New Roman" pitchFamily="18" charset="0"/>
              </a:rPr>
            </a:br>
            <a:r>
              <a:rPr lang="en-US" sz="2000" b="1" dirty="0">
                <a:solidFill>
                  <a:schemeClr val="tx1"/>
                </a:solidFill>
                <a:latin typeface="+mj-lt"/>
                <a:ea typeface="Verdana" pitchFamily="34" charset="0"/>
                <a:cs typeface="Times New Roman" pitchFamily="18" charset="0"/>
              </a:rPr>
              <a:t>(irrespective of threshold)</a:t>
            </a:r>
            <a:br>
              <a:rPr lang="en-US" sz="2000" b="1" dirty="0">
                <a:solidFill>
                  <a:schemeClr val="tx1"/>
                </a:solidFill>
                <a:latin typeface="+mj-lt"/>
                <a:ea typeface="Verdana" pitchFamily="34" charset="0"/>
                <a:cs typeface="Times New Roman" pitchFamily="18" charset="0"/>
              </a:rPr>
            </a:br>
            <a:endParaRPr lang="en-IN" sz="2000" b="1" dirty="0">
              <a:solidFill>
                <a:schemeClr val="tx1"/>
              </a:solidFill>
              <a:latin typeface="+mj-lt"/>
            </a:endParaRPr>
          </a:p>
        </p:txBody>
      </p:sp>
      <p:sp>
        <p:nvSpPr>
          <p:cNvPr id="3" name="Content Placeholder 2"/>
          <p:cNvSpPr>
            <a:spLocks noGrp="1"/>
          </p:cNvSpPr>
          <p:nvPr>
            <p:ph idx="1"/>
          </p:nvPr>
        </p:nvSpPr>
        <p:spPr/>
        <p:txBody>
          <a:bodyPr>
            <a:normAutofit/>
          </a:bodyPr>
          <a:lstStyle/>
          <a:p>
            <a:pPr lvl="1" algn="just">
              <a:spcBef>
                <a:spcPts val="0"/>
              </a:spcBef>
              <a:buSzPct val="95000"/>
              <a:buFont typeface="Wingdings" pitchFamily="2" charset="2"/>
              <a:buChar char="§"/>
            </a:pPr>
            <a:r>
              <a:rPr lang="en-US" sz="2400" dirty="0">
                <a:latin typeface="Times New Roman" pitchFamily="18" charset="0"/>
                <a:ea typeface="Verdana" pitchFamily="34" charset="0"/>
                <a:cs typeface="Times New Roman" pitchFamily="18" charset="0"/>
              </a:rPr>
              <a:t>Persons making inter-State taxable supply</a:t>
            </a:r>
          </a:p>
          <a:p>
            <a:pPr lvl="1" algn="just">
              <a:lnSpc>
                <a:spcPct val="110000"/>
              </a:lnSpc>
              <a:spcBef>
                <a:spcPts val="0"/>
              </a:spcBef>
              <a:buSzPct val="95000"/>
              <a:buFont typeface="Wingdings" pitchFamily="2" charset="2"/>
              <a:buChar char="§"/>
            </a:pPr>
            <a:r>
              <a:rPr lang="en-US" sz="2400" dirty="0">
                <a:latin typeface="Times New Roman" pitchFamily="18" charset="0"/>
                <a:ea typeface="Verdana" pitchFamily="34" charset="0"/>
                <a:cs typeface="Times New Roman" pitchFamily="18" charset="0"/>
              </a:rPr>
              <a:t>Persons required to pay tax under reverse charge</a:t>
            </a:r>
          </a:p>
          <a:p>
            <a:pPr lvl="1" algn="just">
              <a:lnSpc>
                <a:spcPct val="110000"/>
              </a:lnSpc>
              <a:spcBef>
                <a:spcPts val="0"/>
              </a:spcBef>
              <a:buSzPct val="95000"/>
              <a:buFont typeface="Wingdings" pitchFamily="2" charset="2"/>
              <a:buChar char="§"/>
            </a:pPr>
            <a:r>
              <a:rPr lang="en-US" sz="2400" dirty="0">
                <a:latin typeface="Times New Roman" pitchFamily="18" charset="0"/>
                <a:ea typeface="Verdana" pitchFamily="34" charset="0"/>
                <a:cs typeface="Times New Roman" pitchFamily="18" charset="0"/>
              </a:rPr>
              <a:t>Casual and non-resident taxable persons</a:t>
            </a:r>
          </a:p>
          <a:p>
            <a:pPr lvl="1" algn="just">
              <a:lnSpc>
                <a:spcPct val="110000"/>
              </a:lnSpc>
              <a:spcBef>
                <a:spcPts val="0"/>
              </a:spcBef>
              <a:buSzPct val="95000"/>
              <a:buFont typeface="Wingdings" pitchFamily="2" charset="2"/>
              <a:buChar char="§"/>
            </a:pPr>
            <a:r>
              <a:rPr lang="en-US" sz="2400" dirty="0">
                <a:latin typeface="Times New Roman" pitchFamily="18" charset="0"/>
                <a:ea typeface="Verdana" pitchFamily="34" charset="0"/>
                <a:cs typeface="Times New Roman" pitchFamily="18" charset="0"/>
              </a:rPr>
              <a:t>E-Commerce operator /Those required to collect TDS </a:t>
            </a:r>
          </a:p>
          <a:p>
            <a:pPr lvl="1" algn="just">
              <a:lnSpc>
                <a:spcPct val="110000"/>
              </a:lnSpc>
              <a:spcBef>
                <a:spcPts val="0"/>
              </a:spcBef>
              <a:buSzPct val="95000"/>
              <a:buFont typeface="Wingdings" pitchFamily="2" charset="2"/>
              <a:buChar char="§"/>
            </a:pPr>
            <a:r>
              <a:rPr lang="en-US" sz="2400" dirty="0">
                <a:latin typeface="Times New Roman" pitchFamily="18" charset="0"/>
                <a:ea typeface="Verdana" pitchFamily="34" charset="0"/>
                <a:cs typeface="Times New Roman" pitchFamily="18" charset="0"/>
              </a:rPr>
              <a:t>Persons supplying goods through e-commerce operator</a:t>
            </a:r>
          </a:p>
          <a:p>
            <a:pPr lvl="1" algn="just">
              <a:lnSpc>
                <a:spcPct val="110000"/>
              </a:lnSpc>
              <a:spcBef>
                <a:spcPts val="0"/>
              </a:spcBef>
              <a:buSzPct val="95000"/>
              <a:buFont typeface="Wingdings" pitchFamily="2" charset="2"/>
              <a:buChar char="§"/>
            </a:pPr>
            <a:r>
              <a:rPr lang="en-US" sz="2400" dirty="0">
                <a:latin typeface="Times New Roman" pitchFamily="18" charset="0"/>
                <a:ea typeface="Verdana" pitchFamily="34" charset="0"/>
                <a:cs typeface="Times New Roman" pitchFamily="18" charset="0"/>
              </a:rPr>
              <a:t>Persons making supplies on behalf of a registered taxable person </a:t>
            </a:r>
          </a:p>
          <a:p>
            <a:pPr lvl="1" algn="just">
              <a:lnSpc>
                <a:spcPct val="110000"/>
              </a:lnSpc>
              <a:spcBef>
                <a:spcPts val="0"/>
              </a:spcBef>
              <a:buSzPct val="95000"/>
              <a:buFont typeface="Wingdings" pitchFamily="2" charset="2"/>
              <a:buChar char="§"/>
            </a:pPr>
            <a:r>
              <a:rPr lang="en-US" sz="2400" dirty="0">
                <a:latin typeface="Times New Roman" pitchFamily="18" charset="0"/>
                <a:ea typeface="Verdana" pitchFamily="34" charset="0"/>
                <a:cs typeface="Times New Roman" pitchFamily="18" charset="0"/>
              </a:rPr>
              <a:t>Input Service Distributer</a:t>
            </a:r>
          </a:p>
          <a:p>
            <a:pPr lvl="1" algn="just">
              <a:lnSpc>
                <a:spcPct val="110000"/>
              </a:lnSpc>
              <a:spcBef>
                <a:spcPts val="0"/>
              </a:spcBef>
              <a:buSzPct val="95000"/>
              <a:buFont typeface="Wingdings" pitchFamily="2" charset="2"/>
              <a:buChar char="§"/>
            </a:pPr>
            <a:r>
              <a:rPr lang="en-IN" sz="2400" dirty="0">
                <a:latin typeface="Times New Roman" pitchFamily="18" charset="0"/>
                <a:ea typeface="Verdana" pitchFamily="34" charset="0"/>
                <a:cs typeface="Times New Roman" pitchFamily="18" charset="0"/>
              </a:rPr>
              <a:t> Every person supplying online information and data base access or retrieval services from a place outside India to a person in India, other than a registered person</a:t>
            </a:r>
            <a:endParaRPr lang="en-US" sz="2400" dirty="0">
              <a:latin typeface="Times New Roman" pitchFamily="18" charset="0"/>
              <a:ea typeface="Verdana" pitchFamily="34" charset="0"/>
              <a:cs typeface="Times New Roman" pitchFamily="18" charset="0"/>
            </a:endParaRP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7724500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US" sz="3200" b="1" dirty="0">
                <a:latin typeface="+mj-lt"/>
                <a:ea typeface="Verdana" pitchFamily="34" charset="0"/>
                <a:cs typeface="Times New Roman" pitchFamily="18" charset="0"/>
              </a:rPr>
              <a:t>Registration… </a:t>
            </a:r>
            <a:r>
              <a:rPr lang="en-US" sz="2400" b="1" dirty="0">
                <a:latin typeface="+mj-lt"/>
                <a:ea typeface="Verdana" pitchFamily="34" charset="0"/>
                <a:cs typeface="Times New Roman" pitchFamily="18" charset="0"/>
              </a:rPr>
              <a:t>(contd.)</a:t>
            </a:r>
            <a:endParaRPr lang="en-IN" sz="2400" dirty="0">
              <a:latin typeface="+mj-lt"/>
              <a:cs typeface="Times New Roman" pitchFamily="18" charset="0"/>
            </a:endParaRPr>
          </a:p>
        </p:txBody>
      </p:sp>
      <p:sp>
        <p:nvSpPr>
          <p:cNvPr id="3" name="Content Placeholder 2"/>
          <p:cNvSpPr>
            <a:spLocks noGrp="1"/>
          </p:cNvSpPr>
          <p:nvPr>
            <p:ph idx="1"/>
          </p:nvPr>
        </p:nvSpPr>
        <p:spPr>
          <a:xfrm>
            <a:off x="285720" y="1447800"/>
            <a:ext cx="8643998" cy="5195910"/>
          </a:xfrm>
        </p:spPr>
        <p:txBody>
          <a:bodyPr>
            <a:normAutofit fontScale="32500" lnSpcReduction="20000"/>
          </a:bodyPr>
          <a:lstStyle/>
          <a:p>
            <a:pPr algn="just">
              <a:lnSpc>
                <a:spcPct val="134000"/>
              </a:lnSpc>
              <a:spcBef>
                <a:spcPts val="0"/>
              </a:spcBef>
              <a:buSzPct val="100000"/>
            </a:pPr>
            <a:r>
              <a:rPr lang="en-US" sz="9600" dirty="0">
                <a:latin typeface="Times New Roman" pitchFamily="18" charset="0"/>
                <a:ea typeface="Verdana" pitchFamily="34" charset="0"/>
                <a:cs typeface="Times New Roman" pitchFamily="18" charset="0"/>
              </a:rPr>
              <a:t>Registration ( GSTIN)to be granted State-wise.  </a:t>
            </a:r>
          </a:p>
          <a:p>
            <a:pPr algn="just">
              <a:lnSpc>
                <a:spcPct val="134000"/>
              </a:lnSpc>
              <a:spcBef>
                <a:spcPts val="0"/>
              </a:spcBef>
              <a:buSzPct val="100000"/>
            </a:pPr>
            <a:r>
              <a:rPr lang="en-US" sz="9600" dirty="0">
                <a:latin typeface="Times New Roman" pitchFamily="18" charset="0"/>
                <a:ea typeface="Verdana" pitchFamily="34" charset="0"/>
                <a:cs typeface="Times New Roman" pitchFamily="18" charset="0"/>
              </a:rPr>
              <a:t>PAN mandatory for GSTIN </a:t>
            </a:r>
            <a:r>
              <a:rPr lang="en-US" sz="7400" dirty="0">
                <a:latin typeface="Times New Roman" pitchFamily="18" charset="0"/>
                <a:ea typeface="Verdana" pitchFamily="34" charset="0"/>
                <a:cs typeface="Times New Roman" pitchFamily="18" charset="0"/>
              </a:rPr>
              <a:t>(</a:t>
            </a:r>
            <a:r>
              <a:rPr lang="en-US" sz="7400" i="1" dirty="0">
                <a:latin typeface="Times New Roman" pitchFamily="18" charset="0"/>
                <a:ea typeface="Verdana" pitchFamily="34" charset="0"/>
                <a:cs typeface="Times New Roman" pitchFamily="18" charset="0"/>
              </a:rPr>
              <a:t>except for NRTP- here Passport</a:t>
            </a:r>
            <a:r>
              <a:rPr lang="en-US" sz="7400" dirty="0">
                <a:latin typeface="Times New Roman" pitchFamily="18" charset="0"/>
                <a:ea typeface="Verdana" pitchFamily="34" charset="0"/>
                <a:cs typeface="Times New Roman" pitchFamily="18" charset="0"/>
              </a:rPr>
              <a:t>) </a:t>
            </a:r>
          </a:p>
          <a:p>
            <a:pPr algn="just">
              <a:lnSpc>
                <a:spcPct val="134000"/>
              </a:lnSpc>
              <a:spcBef>
                <a:spcPts val="0"/>
              </a:spcBef>
              <a:buSzPct val="100000"/>
            </a:pPr>
            <a:r>
              <a:rPr lang="en-US" sz="9600" dirty="0">
                <a:latin typeface="Times New Roman" pitchFamily="18" charset="0"/>
                <a:ea typeface="Verdana" pitchFamily="34" charset="0"/>
                <a:cs typeface="Times New Roman" pitchFamily="18" charset="0"/>
              </a:rPr>
              <a:t>Separate registration permitted for multiple business verticals in a State.</a:t>
            </a:r>
          </a:p>
          <a:p>
            <a:pPr lvl="1" algn="just">
              <a:lnSpc>
                <a:spcPct val="134000"/>
              </a:lnSpc>
              <a:spcBef>
                <a:spcPts val="0"/>
              </a:spcBef>
              <a:buSzPct val="100000"/>
              <a:buFont typeface="Wingdings" panose="05000000000000000000" pitchFamily="2" charset="2"/>
              <a:buChar char="Ø"/>
            </a:pPr>
            <a:r>
              <a:rPr lang="en-US" sz="7400" dirty="0">
                <a:latin typeface="Times New Roman" pitchFamily="18" charset="0"/>
                <a:ea typeface="Verdana" pitchFamily="34" charset="0"/>
                <a:cs typeface="Times New Roman" pitchFamily="18" charset="0"/>
              </a:rPr>
              <a:t>Registration deemed to be granted if objection by way of Notice is not communicated within the time of 3 </a:t>
            </a:r>
            <a:r>
              <a:rPr lang="en-US" sz="7400" strike="sngStrike" dirty="0">
                <a:solidFill>
                  <a:srgbClr val="00B050"/>
                </a:solidFill>
                <a:latin typeface="Times New Roman" pitchFamily="18" charset="0"/>
                <a:ea typeface="Verdana" pitchFamily="34" charset="0"/>
                <a:cs typeface="Times New Roman" pitchFamily="18" charset="0"/>
              </a:rPr>
              <a:t>common</a:t>
            </a:r>
            <a:r>
              <a:rPr lang="en-US" sz="7400" dirty="0">
                <a:latin typeface="Times New Roman" pitchFamily="18" charset="0"/>
                <a:ea typeface="Verdana" pitchFamily="34" charset="0"/>
                <a:cs typeface="Times New Roman" pitchFamily="18" charset="0"/>
              </a:rPr>
              <a:t> working days.</a:t>
            </a:r>
          </a:p>
          <a:p>
            <a:pPr algn="just">
              <a:lnSpc>
                <a:spcPct val="134000"/>
              </a:lnSpc>
              <a:spcBef>
                <a:spcPts val="0"/>
              </a:spcBef>
              <a:buSzPct val="100000"/>
            </a:pPr>
            <a:endParaRPr lang="en-IN" sz="8000" dirty="0">
              <a:latin typeface="Times New Roman" pitchFamily="18" charset="0"/>
              <a:ea typeface="Verdana" pitchFamily="34" charset="0"/>
              <a:cs typeface="Times New Roman" pitchFamily="18" charset="0"/>
            </a:endParaRPr>
          </a:p>
          <a:p>
            <a:pPr marL="342900" lvl="1" indent="-342900">
              <a:lnSpc>
                <a:spcPct val="134000"/>
              </a:lnSpc>
              <a:spcBef>
                <a:spcPts val="0"/>
              </a:spcBef>
              <a:buSzPct val="100000"/>
              <a:buFont typeface="Arial" pitchFamily="34" charset="0"/>
              <a:buChar char="•"/>
            </a:pPr>
            <a:endParaRPr lang="en-US" sz="2000" dirty="0">
              <a:latin typeface="Verdana" pitchFamily="34" charset="0"/>
              <a:ea typeface="Verdana" pitchFamily="34" charset="0"/>
              <a:cs typeface="Verdana" pitchFamily="34" charset="0"/>
            </a:endParaRPr>
          </a:p>
          <a:p>
            <a:pPr marL="342900" lvl="1" indent="-342900">
              <a:lnSpc>
                <a:spcPct val="134000"/>
              </a:lnSpc>
              <a:spcBef>
                <a:spcPts val="0"/>
              </a:spcBef>
              <a:buSzPct val="100000"/>
              <a:buNone/>
            </a:pPr>
            <a:endParaRPr lang="en-US" sz="2000" dirty="0">
              <a:latin typeface="Verdana" pitchFamily="34" charset="0"/>
              <a:ea typeface="Verdana" pitchFamily="34" charset="0"/>
              <a:cs typeface="Verdana" pitchFamily="34" charset="0"/>
            </a:endParaRPr>
          </a:p>
          <a:p>
            <a:pPr>
              <a:buSzPct val="100000"/>
            </a:pPr>
            <a:endParaRPr lang="en-IN" dirty="0"/>
          </a:p>
        </p:txBody>
      </p:sp>
      <p:cxnSp>
        <p:nvCxnSpPr>
          <p:cNvPr id="5" name="Straight Arrow Connector 4"/>
          <p:cNvCxnSpPr/>
          <p:nvPr/>
        </p:nvCxnSpPr>
        <p:spPr>
          <a:xfrm rot="5400000" flipH="1" flipV="1">
            <a:off x="4537075" y="4821247"/>
            <a:ext cx="356396" cy="794"/>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00562" y="5000636"/>
            <a:ext cx="92869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p>
            <a:pPr algn="ctr"/>
            <a:endParaRPr lang="en-IN"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73287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571504"/>
          </a:xfrm>
        </p:spPr>
        <p:txBody>
          <a:bodyPr>
            <a:normAutofit fontScale="90000"/>
          </a:bodyPr>
          <a:lstStyle/>
          <a:p>
            <a:r>
              <a:rPr lang="en-IN" sz="3600" b="1" dirty="0">
                <a:latin typeface="+mj-lt"/>
                <a:ea typeface="Verdana" pitchFamily="34" charset="0"/>
                <a:cs typeface="Times New Roman" pitchFamily="18" charset="0"/>
              </a:rPr>
              <a:t>Assessment and Scrutiny</a:t>
            </a:r>
            <a:endParaRPr lang="en-IN" sz="4000" b="1" dirty="0">
              <a:latin typeface="+mj-lt"/>
              <a:ea typeface="Verdana" pitchFamily="34" charset="0"/>
              <a:cs typeface="Times New Roman" pitchFamily="18" charset="0"/>
            </a:endParaRPr>
          </a:p>
        </p:txBody>
      </p:sp>
      <p:sp>
        <p:nvSpPr>
          <p:cNvPr id="3" name="Content Placeholder 2"/>
          <p:cNvSpPr>
            <a:spLocks noGrp="1"/>
          </p:cNvSpPr>
          <p:nvPr>
            <p:ph idx="1"/>
          </p:nvPr>
        </p:nvSpPr>
        <p:spPr>
          <a:xfrm>
            <a:off x="214282" y="642918"/>
            <a:ext cx="8715436" cy="6000792"/>
          </a:xfrm>
        </p:spPr>
        <p:txBody>
          <a:bodyPr>
            <a:normAutofit/>
          </a:bodyPr>
          <a:lstStyle/>
          <a:p>
            <a:pPr algn="just"/>
            <a:endParaRPr lang="en-IN" sz="2800" b="1" dirty="0">
              <a:latin typeface="Times New Roman" pitchFamily="18" charset="0"/>
              <a:ea typeface="Verdana" pitchFamily="34" charset="0"/>
              <a:cs typeface="Times New Roman" pitchFamily="18" charset="0"/>
            </a:endParaRPr>
          </a:p>
          <a:p>
            <a:pPr algn="just"/>
            <a:endParaRPr lang="en-IN" sz="2800" b="1" dirty="0">
              <a:latin typeface="Times New Roman" pitchFamily="18" charset="0"/>
              <a:ea typeface="Verdana" pitchFamily="34" charset="0"/>
              <a:cs typeface="Times New Roman" pitchFamily="18" charset="0"/>
            </a:endParaRPr>
          </a:p>
          <a:p>
            <a:pPr algn="just"/>
            <a:r>
              <a:rPr lang="en-IN" sz="2800" b="1" dirty="0">
                <a:latin typeface="Times New Roman" pitchFamily="18" charset="0"/>
                <a:ea typeface="Verdana" pitchFamily="34" charset="0"/>
                <a:cs typeface="Times New Roman" pitchFamily="18" charset="0"/>
              </a:rPr>
              <a:t>Self assessment </a:t>
            </a:r>
          </a:p>
          <a:p>
            <a:pPr algn="just"/>
            <a:r>
              <a:rPr lang="en-IN" sz="2800" b="1" dirty="0">
                <a:latin typeface="Times New Roman" pitchFamily="18" charset="0"/>
                <a:ea typeface="Verdana" pitchFamily="34" charset="0"/>
                <a:cs typeface="Times New Roman" pitchFamily="18" charset="0"/>
              </a:rPr>
              <a:t>Provisional assessment request of tax payer</a:t>
            </a:r>
          </a:p>
          <a:p>
            <a:pPr lvl="2" algn="just">
              <a:buFont typeface="Wingdings" panose="05000000000000000000" pitchFamily="2" charset="2"/>
              <a:buChar char="Ø"/>
            </a:pPr>
            <a:r>
              <a:rPr lang="en-IN" sz="2000" dirty="0">
                <a:latin typeface="Times New Roman" pitchFamily="18" charset="0"/>
                <a:ea typeface="Verdana" pitchFamily="34" charset="0"/>
                <a:cs typeface="Times New Roman" pitchFamily="18" charset="0"/>
              </a:rPr>
              <a:t>Tax payer if unable to determine tax rate or value, may request for provisional assessment. </a:t>
            </a:r>
            <a:r>
              <a:rPr lang="en-IN" sz="2000" dirty="0" err="1">
                <a:latin typeface="Times New Roman" pitchFamily="18" charset="0"/>
                <a:ea typeface="Verdana" pitchFamily="34" charset="0"/>
                <a:cs typeface="Times New Roman" pitchFamily="18" charset="0"/>
              </a:rPr>
              <a:t>Dept</a:t>
            </a:r>
            <a:r>
              <a:rPr lang="en-IN" sz="2000" dirty="0">
                <a:latin typeface="Times New Roman" pitchFamily="18" charset="0"/>
                <a:ea typeface="Verdana" pitchFamily="34" charset="0"/>
                <a:cs typeface="Times New Roman" pitchFamily="18" charset="0"/>
              </a:rPr>
              <a:t> shall not </a:t>
            </a:r>
            <a:r>
              <a:rPr lang="en-IN" sz="2000" dirty="0" err="1">
                <a:latin typeface="Times New Roman" pitchFamily="18" charset="0"/>
                <a:ea typeface="Verdana" pitchFamily="34" charset="0"/>
                <a:cs typeface="Times New Roman" pitchFamily="18" charset="0"/>
              </a:rPr>
              <a:t>suo</a:t>
            </a:r>
            <a:r>
              <a:rPr lang="en-IN" sz="2000" dirty="0">
                <a:latin typeface="Times New Roman" pitchFamily="18" charset="0"/>
                <a:ea typeface="Verdana" pitchFamily="34" charset="0"/>
                <a:cs typeface="Times New Roman" pitchFamily="18" charset="0"/>
              </a:rPr>
              <a:t> moto assess provisionally</a:t>
            </a:r>
          </a:p>
          <a:p>
            <a:pPr algn="just"/>
            <a:r>
              <a:rPr lang="en-IN" sz="2800" b="1" dirty="0">
                <a:latin typeface="Times New Roman" pitchFamily="18" charset="0"/>
                <a:ea typeface="Verdana" pitchFamily="34" charset="0"/>
                <a:cs typeface="Times New Roman" pitchFamily="18" charset="0"/>
              </a:rPr>
              <a:t>Assessment of non-filer even after service of notice</a:t>
            </a:r>
          </a:p>
          <a:p>
            <a:pPr lvl="2" algn="just">
              <a:buFont typeface="Wingdings" panose="05000000000000000000" pitchFamily="2" charset="2"/>
              <a:buChar char="Ø"/>
            </a:pPr>
            <a:r>
              <a:rPr lang="en-IN" dirty="0">
                <a:latin typeface="Times New Roman" pitchFamily="18" charset="0"/>
                <a:ea typeface="Verdana" pitchFamily="34" charset="0"/>
                <a:cs typeface="Times New Roman" pitchFamily="18" charset="0"/>
              </a:rPr>
              <a:t>Best judgement </a:t>
            </a:r>
          </a:p>
          <a:p>
            <a:pPr lvl="2" algn="just">
              <a:buFont typeface="Wingdings" panose="05000000000000000000" pitchFamily="2" charset="2"/>
              <a:buChar char="Ø"/>
            </a:pPr>
            <a:r>
              <a:rPr lang="en-IN" dirty="0">
                <a:latin typeface="Times New Roman" pitchFamily="18" charset="0"/>
                <a:ea typeface="Verdana" pitchFamily="34" charset="0"/>
                <a:cs typeface="Times New Roman" pitchFamily="18" charset="0"/>
              </a:rPr>
              <a:t>Withdrawn if  valid return furnished within 30 days of order</a:t>
            </a:r>
          </a:p>
          <a:p>
            <a:pPr algn="just"/>
            <a:r>
              <a:rPr lang="en-IN" sz="2800" b="1" dirty="0">
                <a:latin typeface="Times New Roman" pitchFamily="18" charset="0"/>
                <a:ea typeface="Verdana" pitchFamily="34" charset="0"/>
                <a:cs typeface="Times New Roman" pitchFamily="18" charset="0"/>
              </a:rPr>
              <a:t>Assessment of un-registered person</a:t>
            </a:r>
          </a:p>
          <a:p>
            <a:pPr algn="just"/>
            <a:r>
              <a:rPr lang="en-IN" sz="2800" b="1" dirty="0">
                <a:latin typeface="Times New Roman" pitchFamily="18" charset="0"/>
                <a:ea typeface="Verdana" pitchFamily="34" charset="0"/>
                <a:cs typeface="Times New Roman" pitchFamily="18" charset="0"/>
              </a:rPr>
              <a:t>Summary assessment </a:t>
            </a:r>
          </a:p>
          <a:p>
            <a:pPr algn="just"/>
            <a:r>
              <a:rPr lang="en-US" sz="2800" b="1" dirty="0">
                <a:latin typeface="Times New Roman" pitchFamily="18" charset="0"/>
                <a:ea typeface="Verdana" pitchFamily="34" charset="0"/>
                <a:cs typeface="Times New Roman" pitchFamily="18" charset="0"/>
              </a:rPr>
              <a:t>Scrutiny of return </a:t>
            </a:r>
          </a:p>
        </p:txBody>
      </p:sp>
    </p:spTree>
    <p:extLst>
      <p:ext uri="{BB962C8B-B14F-4D97-AF65-F5344CB8AC3E}">
        <p14:creationId xmlns:p14="http://schemas.microsoft.com/office/powerpoint/2010/main" val="39802944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1600200" y="337625"/>
            <a:ext cx="5334000" cy="5169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r>
              <a:rPr lang="en-US" sz="3200" b="1" dirty="0" smtClean="0">
                <a:latin typeface="+mj-lt"/>
              </a:rPr>
              <a:t>What </a:t>
            </a:r>
            <a:r>
              <a:rPr lang="en-US" sz="3200" b="1" dirty="0">
                <a:latin typeface="+mj-lt"/>
              </a:rPr>
              <a:t>is GST?</a:t>
            </a:r>
            <a:endParaRPr lang="en-IN" sz="3200" b="1" dirty="0">
              <a:latin typeface="+mj-lt"/>
            </a:endParaRPr>
          </a:p>
        </p:txBody>
      </p:sp>
      <p:pic>
        <p:nvPicPr>
          <p:cNvPr id="1026" name="Picture 2" descr="E:\GST\PPT\images FOR PPT\GST complexity.jpg"/>
          <p:cNvPicPr>
            <a:picLocks noChangeAspect="1" noChangeArrowheads="1"/>
          </p:cNvPicPr>
          <p:nvPr/>
        </p:nvPicPr>
        <p:blipFill>
          <a:blip r:embed="rId3"/>
          <a:srcRect b="4000"/>
          <a:stretch>
            <a:fillRect/>
          </a:stretch>
        </p:blipFill>
        <p:spPr bwMode="auto">
          <a:xfrm>
            <a:off x="4735286" y="1949823"/>
            <a:ext cx="3810000" cy="3630706"/>
          </a:xfrm>
          <a:prstGeom prst="rect">
            <a:avLst/>
          </a:prstGeom>
          <a:noFill/>
        </p:spPr>
      </p:pic>
      <p:graphicFrame>
        <p:nvGraphicFramePr>
          <p:cNvPr id="158" name="Diagram 157"/>
          <p:cNvGraphicFramePr/>
          <p:nvPr/>
        </p:nvGraphicFramePr>
        <p:xfrm>
          <a:off x="381000" y="1075765"/>
          <a:ext cx="3810000" cy="5020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4876800" y="5580529"/>
            <a:ext cx="3886200" cy="369332"/>
          </a:xfrm>
          <a:prstGeom prst="rect">
            <a:avLst/>
          </a:prstGeom>
          <a:noFill/>
        </p:spPr>
        <p:txBody>
          <a:bodyPr wrap="square" rtlCol="0">
            <a:spAutoFit/>
          </a:bodyPr>
          <a:lstStyle/>
          <a:p>
            <a:pPr algn="ctr"/>
            <a:r>
              <a:rPr lang="en-US" dirty="0">
                <a:solidFill>
                  <a:srgbClr val="002060"/>
                </a:solidFill>
              </a:rPr>
              <a:t>ONE NATION: ONE TAX</a:t>
            </a:r>
          </a:p>
        </p:txBody>
      </p:sp>
    </p:spTree>
    <p:extLst>
      <p:ext uri="{BB962C8B-B14F-4D97-AF65-F5344CB8AC3E}">
        <p14:creationId xmlns:p14="http://schemas.microsoft.com/office/powerpoint/2010/main" val="338620866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4953000"/>
          </a:xfrm>
        </p:spPr>
        <p:txBody>
          <a:bodyPr>
            <a:noAutofit/>
          </a:bodyPr>
          <a:lstStyle/>
          <a:p>
            <a:pPr algn="ctr">
              <a:buClrTx/>
              <a:buSzPct val="170000"/>
            </a:pPr>
            <a:endParaRPr lang="en-IN" sz="4400" dirty="0">
              <a:latin typeface="+mn-lt"/>
              <a:ea typeface="Verdana" pitchFamily="34" charset="0"/>
              <a:cs typeface="Calibri" pitchFamily="34" charset="0"/>
            </a:endParaRPr>
          </a:p>
          <a:p>
            <a:pPr algn="ctr">
              <a:buClrTx/>
              <a:buSzPct val="170000"/>
            </a:pPr>
            <a:endParaRPr lang="en-IN" sz="4400" dirty="0">
              <a:latin typeface="+mn-lt"/>
              <a:ea typeface="Verdana" pitchFamily="34" charset="0"/>
              <a:cs typeface="Calibri" pitchFamily="34" charset="0"/>
            </a:endParaRPr>
          </a:p>
          <a:p>
            <a:pPr algn="ctr">
              <a:buClrTx/>
              <a:buSzPct val="170000"/>
            </a:pPr>
            <a:endParaRPr lang="en-IN" sz="4400" dirty="0">
              <a:latin typeface="+mn-lt"/>
              <a:ea typeface="Verdana" pitchFamily="34" charset="0"/>
              <a:cs typeface="Calibri" pitchFamily="34" charset="0"/>
            </a:endParaRPr>
          </a:p>
          <a:p>
            <a:pPr marL="0" indent="0" algn="ctr">
              <a:buClrTx/>
              <a:buSzPct val="170000"/>
              <a:buNone/>
            </a:pPr>
            <a:r>
              <a:rPr lang="en-IN" sz="4400" b="1" dirty="0">
                <a:latin typeface="+mn-lt"/>
                <a:ea typeface="Verdana" pitchFamily="34" charset="0"/>
                <a:cs typeface="Calibri" pitchFamily="34" charset="0"/>
              </a:rPr>
              <a:t>Returns Process under GST</a:t>
            </a:r>
            <a:endParaRPr lang="en-US" sz="4400" b="1" dirty="0">
              <a:latin typeface="+mn-lt"/>
              <a:ea typeface="Verdana" pitchFamily="34" charset="0"/>
              <a:cs typeface="Calibri" pitchFamily="34" charset="0"/>
            </a:endParaRPr>
          </a:p>
          <a:p>
            <a:pPr algn="just">
              <a:buClrTx/>
              <a:buSzPct val="170000"/>
            </a:pPr>
            <a:endParaRPr lang="en-US" sz="2000" b="1" dirty="0">
              <a:ea typeface="Verdana" pitchFamily="34" charset="0"/>
              <a:cs typeface="Calibri" pitchFamily="34" charset="0"/>
            </a:endParaRPr>
          </a:p>
          <a:p>
            <a:pPr algn="just">
              <a:buClrTx/>
              <a:buSzPct val="170000"/>
              <a:buNone/>
            </a:pPr>
            <a:endParaRPr lang="en-US" sz="2000" dirty="0">
              <a:latin typeface="Calibri" pitchFamily="34" charset="0"/>
              <a:ea typeface="Verdana" pitchFamily="34" charset="0"/>
              <a:cs typeface="Calibri" pitchFamily="34" charset="0"/>
            </a:endParaRPr>
          </a:p>
          <a:p>
            <a:pPr algn="just">
              <a:buClrTx/>
              <a:buSzPct val="170000"/>
              <a:buNone/>
            </a:pPr>
            <a:endParaRPr lang="en-US" sz="2000" dirty="0">
              <a:latin typeface="Calibri" pitchFamily="34" charset="0"/>
              <a:ea typeface="Verdana" pitchFamily="34" charset="0"/>
              <a:cs typeface="Calibri" pitchFamily="34" charset="0"/>
            </a:endParaRPr>
          </a:p>
          <a:p>
            <a:pPr algn="just">
              <a:buClrTx/>
              <a:buNone/>
            </a:pPr>
            <a:endParaRPr lang="en-US" sz="2000" dirty="0">
              <a:latin typeface="Calibri" pitchFamily="34" charset="0"/>
              <a:ea typeface="Verdana"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648450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Why Returns?</a:t>
            </a:r>
          </a:p>
        </p:txBody>
      </p:sp>
      <p:sp>
        <p:nvSpPr>
          <p:cNvPr id="3" name="Content Placeholder 2"/>
          <p:cNvSpPr>
            <a:spLocks noGrp="1"/>
          </p:cNvSpPr>
          <p:nvPr>
            <p:ph idx="1"/>
          </p:nvPr>
        </p:nvSpPr>
        <p:spPr/>
        <p:txBody>
          <a:bodyPr>
            <a:normAutofit/>
          </a:bodyPr>
          <a:lstStyle/>
          <a:p>
            <a:pPr lvl="1" eaLnBrk="0">
              <a:buFont typeface="Arial" panose="020B0604020202020204" pitchFamily="34" charset="0"/>
              <a:buChar char="•"/>
            </a:pPr>
            <a:r>
              <a:rPr lang="en-US" dirty="0"/>
              <a:t>Means of  </a:t>
            </a:r>
            <a:r>
              <a:rPr lang="en-US" dirty="0">
                <a:solidFill>
                  <a:srgbClr val="FF0000"/>
                </a:solidFill>
              </a:rPr>
              <a:t>compliance verification </a:t>
            </a:r>
            <a:endParaRPr lang="en-US" dirty="0"/>
          </a:p>
          <a:p>
            <a:pPr lvl="1" eaLnBrk="0">
              <a:buFont typeface="Arial" panose="020B0604020202020204" pitchFamily="34" charset="0"/>
              <a:buChar char="•"/>
            </a:pPr>
            <a:r>
              <a:rPr lang="en-US" dirty="0"/>
              <a:t>Mode for </a:t>
            </a:r>
            <a:r>
              <a:rPr lang="en-US" dirty="0">
                <a:solidFill>
                  <a:srgbClr val="FF0000"/>
                </a:solidFill>
              </a:rPr>
              <a:t>transfer of information</a:t>
            </a:r>
            <a:r>
              <a:rPr lang="en-US" dirty="0"/>
              <a:t> to tax administration</a:t>
            </a:r>
          </a:p>
          <a:p>
            <a:pPr lvl="1" eaLnBrk="0">
              <a:buFont typeface="Arial" panose="020B0604020202020204" pitchFamily="34" charset="0"/>
              <a:buChar char="•"/>
            </a:pPr>
            <a:r>
              <a:rPr lang="en-US" dirty="0"/>
              <a:t>To </a:t>
            </a:r>
            <a:r>
              <a:rPr lang="en-US" dirty="0">
                <a:solidFill>
                  <a:srgbClr val="FF0000"/>
                </a:solidFill>
              </a:rPr>
              <a:t>declare tax liability</a:t>
            </a:r>
            <a:r>
              <a:rPr lang="en-US" dirty="0"/>
              <a:t> for a given period</a:t>
            </a:r>
          </a:p>
          <a:p>
            <a:pPr lvl="1" eaLnBrk="0">
              <a:buFont typeface="Arial" panose="020B0604020202020204" pitchFamily="34" charset="0"/>
              <a:buChar char="•"/>
            </a:pPr>
            <a:r>
              <a:rPr lang="en-US" dirty="0"/>
              <a:t>Providing  necessary inputs for taking policy decision</a:t>
            </a:r>
          </a:p>
          <a:p>
            <a:pPr marL="0" indent="0">
              <a:buNone/>
            </a:pPr>
            <a:endParaRPr lang="en-US" sz="4000" dirty="0"/>
          </a:p>
        </p:txBody>
      </p:sp>
      <p:sp>
        <p:nvSpPr>
          <p:cNvPr id="5" name="Slide Number Placeholder 4"/>
          <p:cNvSpPr>
            <a:spLocks noGrp="1"/>
          </p:cNvSpPr>
          <p:nvPr>
            <p:ph type="sldNum" sz="quarter" idx="12"/>
          </p:nvPr>
        </p:nvSpPr>
        <p:spPr/>
        <p:txBody>
          <a:bodyPr/>
          <a:lstStyle/>
          <a:p>
            <a:fld id="{1DAED585-99ED-44C4-A355-8E0FAFA94D34}" type="slidenum">
              <a:rPr lang="en-US" smtClean="0"/>
              <a:pPr/>
              <a:t>31</a:t>
            </a:fld>
            <a:endParaRPr lang="en-US" dirty="0"/>
          </a:p>
        </p:txBody>
      </p:sp>
    </p:spTree>
    <p:extLst>
      <p:ext uri="{BB962C8B-B14F-4D97-AF65-F5344CB8AC3E}">
        <p14:creationId xmlns:p14="http://schemas.microsoft.com/office/powerpoint/2010/main" val="7190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52400"/>
            <a:ext cx="6172200" cy="1143000"/>
          </a:xfrm>
        </p:spPr>
        <p:txBody>
          <a:bodyPr>
            <a:normAutofit/>
          </a:bodyPr>
          <a:lstStyle/>
          <a:p>
            <a:r>
              <a:rPr lang="en-US" sz="3200" b="1" dirty="0"/>
              <a:t>Features of Tax Returns in GST</a:t>
            </a:r>
          </a:p>
        </p:txBody>
      </p:sp>
      <p:sp>
        <p:nvSpPr>
          <p:cNvPr id="3" name="Content Placeholder 2"/>
          <p:cNvSpPr>
            <a:spLocks noGrp="1"/>
          </p:cNvSpPr>
          <p:nvPr>
            <p:ph idx="1"/>
          </p:nvPr>
        </p:nvSpPr>
        <p:spPr>
          <a:xfrm>
            <a:off x="457200" y="1600200"/>
            <a:ext cx="8458200" cy="4525963"/>
          </a:xfrm>
        </p:spPr>
        <p:txBody>
          <a:bodyPr>
            <a:normAutofit lnSpcReduction="10000"/>
          </a:bodyPr>
          <a:lstStyle/>
          <a:p>
            <a:pPr lvl="1">
              <a:buFont typeface="Wingdings" panose="05000000000000000000" pitchFamily="2" charset="2"/>
              <a:buChar char="Ø"/>
            </a:pPr>
            <a:r>
              <a:rPr lang="en-US" b="1" dirty="0"/>
              <a:t> Based on </a:t>
            </a:r>
            <a:r>
              <a:rPr lang="en-US" b="1" dirty="0">
                <a:solidFill>
                  <a:srgbClr val="FF0000"/>
                </a:solidFill>
              </a:rPr>
              <a:t>transactions – Invoice based</a:t>
            </a:r>
          </a:p>
          <a:p>
            <a:pPr lvl="1">
              <a:buFont typeface="Wingdings" panose="05000000000000000000" pitchFamily="2" charset="2"/>
              <a:buChar char="Ø"/>
            </a:pPr>
            <a:r>
              <a:rPr lang="en-US" b="1" dirty="0"/>
              <a:t>Designed for </a:t>
            </a:r>
            <a:r>
              <a:rPr lang="en-US" b="1" dirty="0">
                <a:solidFill>
                  <a:srgbClr val="FF0000"/>
                </a:solidFill>
              </a:rPr>
              <a:t>system based matching</a:t>
            </a:r>
            <a:r>
              <a:rPr lang="en-US" b="1" dirty="0"/>
              <a:t> of Input Tax Credit and other details (import, export etc.)</a:t>
            </a:r>
          </a:p>
          <a:p>
            <a:pPr lvl="1">
              <a:buFont typeface="Wingdings" panose="05000000000000000000" pitchFamily="2" charset="2"/>
              <a:buChar char="Ø"/>
            </a:pPr>
            <a:r>
              <a:rPr lang="en-US" b="1" dirty="0"/>
              <a:t> </a:t>
            </a:r>
            <a:r>
              <a:rPr lang="en-US" b="1" dirty="0">
                <a:solidFill>
                  <a:srgbClr val="FF0000"/>
                </a:solidFill>
              </a:rPr>
              <a:t>Auto-population</a:t>
            </a:r>
            <a:r>
              <a:rPr lang="en-US" b="1" dirty="0"/>
              <a:t> from details of outward supplies</a:t>
            </a:r>
          </a:p>
          <a:p>
            <a:pPr lvl="1">
              <a:buFont typeface="Wingdings" panose="05000000000000000000" pitchFamily="2" charset="2"/>
              <a:buChar char="Ø"/>
            </a:pPr>
            <a:r>
              <a:rPr lang="en-US" b="1" dirty="0"/>
              <a:t> </a:t>
            </a:r>
            <a:r>
              <a:rPr lang="en-US" b="1" dirty="0">
                <a:solidFill>
                  <a:srgbClr val="FF0000"/>
                </a:solidFill>
              </a:rPr>
              <a:t>Auto-reversal</a:t>
            </a:r>
            <a:r>
              <a:rPr lang="en-US" b="1" dirty="0"/>
              <a:t> of ITC in case of mismatch</a:t>
            </a:r>
          </a:p>
          <a:p>
            <a:pPr lvl="1">
              <a:buFont typeface="Wingdings" panose="05000000000000000000" pitchFamily="2" charset="2"/>
              <a:buChar char="Ø"/>
            </a:pPr>
            <a:r>
              <a:rPr lang="en-US" b="1" dirty="0"/>
              <a:t> </a:t>
            </a:r>
            <a:r>
              <a:rPr lang="en-US" b="1" dirty="0">
                <a:solidFill>
                  <a:srgbClr val="FF0000"/>
                </a:solidFill>
              </a:rPr>
              <a:t>Concepts of ledgers </a:t>
            </a:r>
            <a:r>
              <a:rPr lang="en-US" b="1" dirty="0"/>
              <a:t>– cash, ITC and liability</a:t>
            </a:r>
          </a:p>
          <a:p>
            <a:pPr lvl="1">
              <a:buFont typeface="Wingdings" panose="05000000000000000000" pitchFamily="2" charset="2"/>
              <a:buChar char="Ø"/>
            </a:pPr>
            <a:r>
              <a:rPr lang="en-US" b="1" dirty="0"/>
              <a:t> </a:t>
            </a:r>
            <a:r>
              <a:rPr lang="en-US" b="1" dirty="0">
                <a:solidFill>
                  <a:srgbClr val="FF0000"/>
                </a:solidFill>
              </a:rPr>
              <a:t>No</a:t>
            </a:r>
            <a:r>
              <a:rPr lang="en-US" b="1" dirty="0"/>
              <a:t> </a:t>
            </a:r>
            <a:r>
              <a:rPr lang="en-US" b="1" dirty="0">
                <a:solidFill>
                  <a:srgbClr val="FF0000"/>
                </a:solidFill>
              </a:rPr>
              <a:t>revised returns </a:t>
            </a:r>
            <a:r>
              <a:rPr lang="en-US" b="1" dirty="0"/>
              <a:t>– changes through </a:t>
            </a:r>
            <a:r>
              <a:rPr lang="en-US" b="1" strike="sngStrike" dirty="0"/>
              <a:t>amendments</a:t>
            </a:r>
            <a:r>
              <a:rPr lang="en-US" b="1" dirty="0"/>
              <a:t> </a:t>
            </a:r>
            <a:r>
              <a:rPr lang="en-US" b="1" dirty="0" smtClean="0"/>
              <a:t>rectifications and reported in the return for the month in which error detected </a:t>
            </a:r>
            <a:r>
              <a:rPr lang="en-US" b="1" strike="sngStrike" dirty="0" smtClean="0"/>
              <a:t>to </a:t>
            </a:r>
            <a:r>
              <a:rPr lang="en-US" b="1" strike="sngStrike" dirty="0"/>
              <a:t>original details</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1DAED585-99ED-44C4-A355-8E0FAFA94D34}" type="slidenum">
              <a:rPr lang="en-US" smtClean="0"/>
              <a:pPr/>
              <a:t>32</a:t>
            </a:fld>
            <a:endParaRPr lang="en-US" dirty="0"/>
          </a:p>
        </p:txBody>
      </p:sp>
    </p:spTree>
    <p:extLst>
      <p:ext uri="{BB962C8B-B14F-4D97-AF65-F5344CB8AC3E}">
        <p14:creationId xmlns:p14="http://schemas.microsoft.com/office/powerpoint/2010/main" val="2108570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080" y="184666"/>
            <a:ext cx="6096000" cy="762000"/>
          </a:xfrm>
        </p:spPr>
        <p:txBody>
          <a:bodyPr>
            <a:noAutofit/>
          </a:bodyPr>
          <a:lstStyle/>
          <a:p>
            <a:r>
              <a:rPr lang="en-US" sz="3200" b="1" dirty="0"/>
              <a:t/>
            </a:r>
            <a:br>
              <a:rPr lang="en-US" sz="3200" b="1" dirty="0"/>
            </a:br>
            <a:r>
              <a:rPr lang="en-US" sz="3200" b="1" dirty="0"/>
              <a:t>GSTR1</a:t>
            </a:r>
            <a:br>
              <a:rPr lang="en-US" sz="3200" b="1" dirty="0"/>
            </a:br>
            <a:endParaRPr lang="en-US" sz="2400" b="1" dirty="0"/>
          </a:p>
        </p:txBody>
      </p:sp>
      <p:sp>
        <p:nvSpPr>
          <p:cNvPr id="3" name="Content Placeholder 2"/>
          <p:cNvSpPr>
            <a:spLocks noGrp="1"/>
          </p:cNvSpPr>
          <p:nvPr>
            <p:ph idx="1"/>
          </p:nvPr>
        </p:nvSpPr>
        <p:spPr>
          <a:xfrm>
            <a:off x="768096" y="1524000"/>
            <a:ext cx="7613904" cy="5333999"/>
          </a:xfrm>
        </p:spPr>
        <p:txBody>
          <a:bodyPr vert="horz" lIns="91440" tIns="45720" rIns="91440" bIns="45720" rtlCol="0" anchor="t">
            <a:normAutofit fontScale="92500"/>
          </a:bodyPr>
          <a:lstStyle/>
          <a:p>
            <a:pPr lvl="1">
              <a:buFont typeface="Arial" panose="020B0604020202020204" pitchFamily="34" charset="0"/>
              <a:buChar char="•"/>
            </a:pPr>
            <a:r>
              <a:rPr lang="en-US" dirty="0"/>
              <a:t>Statement of Outward Supplies</a:t>
            </a:r>
          </a:p>
          <a:p>
            <a:pPr lvl="2">
              <a:buFont typeface="Wingdings" panose="05000000000000000000" pitchFamily="2" charset="2"/>
              <a:buChar char="Ø"/>
            </a:pPr>
            <a:r>
              <a:rPr lang="en-US" dirty="0"/>
              <a:t>What information? </a:t>
            </a:r>
          </a:p>
          <a:p>
            <a:pPr lvl="2">
              <a:buFont typeface="Wingdings" panose="05000000000000000000" pitchFamily="2" charset="2"/>
              <a:buChar char="Ø"/>
            </a:pPr>
            <a:r>
              <a:rPr lang="en-US" dirty="0"/>
              <a:t>Basic details </a:t>
            </a:r>
            <a:r>
              <a:rPr lang="en-US" strike="sngStrike" dirty="0" smtClean="0">
                <a:solidFill>
                  <a:srgbClr val="00B050"/>
                </a:solidFill>
              </a:rPr>
              <a:t> </a:t>
            </a:r>
            <a:r>
              <a:rPr lang="en-US" dirty="0" smtClean="0"/>
              <a:t>To be filed by 10</a:t>
            </a:r>
            <a:r>
              <a:rPr lang="en-US" baseline="30000" dirty="0" smtClean="0"/>
              <a:t>th</a:t>
            </a:r>
            <a:r>
              <a:rPr lang="en-US" dirty="0" smtClean="0"/>
              <a:t> of the next month- can be easily done by a computer</a:t>
            </a:r>
            <a:endParaRPr lang="en-US" dirty="0"/>
          </a:p>
          <a:p>
            <a:pPr lvl="2">
              <a:buFont typeface="Wingdings" panose="05000000000000000000" pitchFamily="2" charset="2"/>
              <a:buChar char="Ø"/>
            </a:pPr>
            <a:r>
              <a:rPr lang="en-US" dirty="0"/>
              <a:t>Invoice level details ; </a:t>
            </a:r>
            <a:r>
              <a:rPr lang="en-US" b="1" dirty="0">
                <a:solidFill>
                  <a:srgbClr val="FF0000"/>
                </a:solidFill>
              </a:rPr>
              <a:t>GSTIN of recipient </a:t>
            </a:r>
          </a:p>
          <a:p>
            <a:pPr lvl="2">
              <a:buFont typeface="Wingdings" panose="05000000000000000000" pitchFamily="2" charset="2"/>
              <a:buChar char="Ø"/>
            </a:pPr>
            <a:r>
              <a:rPr lang="en-US" dirty="0"/>
              <a:t>Invoice details – Number, date, </a:t>
            </a:r>
            <a:r>
              <a:rPr lang="en-US" b="1" dirty="0">
                <a:solidFill>
                  <a:srgbClr val="FF0000"/>
                </a:solidFill>
              </a:rPr>
              <a:t>HSN/SAC</a:t>
            </a:r>
            <a:r>
              <a:rPr lang="en-US" dirty="0"/>
              <a:t>, ….</a:t>
            </a:r>
            <a:r>
              <a:rPr lang="en-US" dirty="0">
                <a:solidFill>
                  <a:srgbClr val="FF0000"/>
                </a:solidFill>
              </a:rPr>
              <a:t>Value, Taxable value</a:t>
            </a:r>
            <a:r>
              <a:rPr lang="en-US" dirty="0"/>
              <a:t>…. </a:t>
            </a:r>
            <a:r>
              <a:rPr lang="en-US" b="1" dirty="0">
                <a:solidFill>
                  <a:srgbClr val="FF0000"/>
                </a:solidFill>
              </a:rPr>
              <a:t>POS </a:t>
            </a:r>
          </a:p>
          <a:p>
            <a:pPr lvl="2">
              <a:buFont typeface="Wingdings" panose="05000000000000000000" pitchFamily="2" charset="2"/>
              <a:buChar char="Ø"/>
            </a:pPr>
            <a:r>
              <a:rPr lang="en-US" dirty="0"/>
              <a:t>Tax – IGST, CGST, SGST/UTGST – Rate and Tax amount</a:t>
            </a:r>
          </a:p>
          <a:p>
            <a:pPr lvl="1">
              <a:buFont typeface="Arial" panose="020B0604020202020204" pitchFamily="34" charset="0"/>
              <a:buChar char="•"/>
            </a:pPr>
            <a:r>
              <a:rPr lang="en-US" dirty="0"/>
              <a:t>What is not required to be uploaded?</a:t>
            </a:r>
          </a:p>
          <a:p>
            <a:pPr lvl="2">
              <a:buFont typeface="Wingdings" panose="05000000000000000000" pitchFamily="2" charset="2"/>
              <a:buChar char="Ø"/>
            </a:pPr>
            <a:r>
              <a:rPr lang="en-US" dirty="0"/>
              <a:t> Invoice level information for B2C invoice &lt; </a:t>
            </a:r>
            <a:r>
              <a:rPr lang="en-US" dirty="0" err="1"/>
              <a:t>Rs</a:t>
            </a:r>
            <a:r>
              <a:rPr lang="en-US" dirty="0"/>
              <a:t>. 2.5 lacs</a:t>
            </a:r>
          </a:p>
          <a:p>
            <a:pPr lvl="2">
              <a:buFont typeface="Wingdings" panose="05000000000000000000" pitchFamily="2" charset="2"/>
              <a:buChar char="Ø"/>
            </a:pPr>
            <a:r>
              <a:rPr lang="en-US" sz="2400" dirty="0"/>
              <a:t>Consolidated information of all B2C supplies sufficient</a:t>
            </a:r>
          </a:p>
          <a:p>
            <a:pPr lvl="2">
              <a:buFont typeface="Wingdings" panose="05000000000000000000" pitchFamily="2" charset="2"/>
              <a:buChar char="Ø"/>
            </a:pPr>
            <a:r>
              <a:rPr lang="en-US" dirty="0"/>
              <a:t>HSN/SAC ….. &lt; Rs.1.5 crore</a:t>
            </a:r>
          </a:p>
          <a:p>
            <a:pPr marL="914400" lvl="2" indent="0">
              <a:buNone/>
            </a:pPr>
            <a:endParaRPr lang="en-US" dirty="0"/>
          </a:p>
        </p:txBody>
      </p:sp>
      <p:sp>
        <p:nvSpPr>
          <p:cNvPr id="5" name="Slide Number Placeholder 4"/>
          <p:cNvSpPr>
            <a:spLocks noGrp="1"/>
          </p:cNvSpPr>
          <p:nvPr>
            <p:ph type="sldNum" sz="quarter" idx="12"/>
          </p:nvPr>
        </p:nvSpPr>
        <p:spPr/>
        <p:txBody>
          <a:bodyPr/>
          <a:lstStyle/>
          <a:p>
            <a:fld id="{1DAED585-99ED-44C4-A355-8E0FAFA94D34}" type="slidenum">
              <a:rPr lang="en-US" smtClean="0"/>
              <a:pPr/>
              <a:t>33</a:t>
            </a:fld>
            <a:endParaRPr lang="en-US" dirty="0"/>
          </a:p>
        </p:txBody>
      </p:sp>
      <p:sp>
        <p:nvSpPr>
          <p:cNvPr id="4" name="TextBox 3"/>
          <p:cNvSpPr txBox="1"/>
          <p:nvPr/>
        </p:nvSpPr>
        <p:spPr>
          <a:xfrm>
            <a:off x="0" y="0"/>
            <a:ext cx="2286000" cy="369332"/>
          </a:xfrm>
          <a:prstGeom prst="rect">
            <a:avLst/>
          </a:prstGeom>
          <a:noFill/>
        </p:spPr>
        <p:txBody>
          <a:bodyPr wrap="square" rtlCol="0">
            <a:spAutoFit/>
          </a:bodyPr>
          <a:lstStyle/>
          <a:p>
            <a:r>
              <a:rPr lang="en-US" dirty="0"/>
              <a:t>GST Returns:</a:t>
            </a:r>
          </a:p>
        </p:txBody>
      </p:sp>
    </p:spTree>
    <p:extLst>
      <p:ext uri="{BB962C8B-B14F-4D97-AF65-F5344CB8AC3E}">
        <p14:creationId xmlns:p14="http://schemas.microsoft.com/office/powerpoint/2010/main" val="39945341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03073" y="3091295"/>
            <a:ext cx="1153391"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b="1" dirty="0"/>
              <a:t>GSTR 2</a:t>
            </a:r>
          </a:p>
        </p:txBody>
      </p:sp>
      <p:sp>
        <p:nvSpPr>
          <p:cNvPr id="5" name="Rounded Rectangle 4"/>
          <p:cNvSpPr/>
          <p:nvPr/>
        </p:nvSpPr>
        <p:spPr>
          <a:xfrm>
            <a:off x="311726" y="950768"/>
            <a:ext cx="5278583"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a:t>Information Flow for auto-population/ self feeding</a:t>
            </a:r>
          </a:p>
        </p:txBody>
      </p:sp>
      <p:sp>
        <p:nvSpPr>
          <p:cNvPr id="6" name="Rounded Rectangle 5"/>
          <p:cNvSpPr/>
          <p:nvPr/>
        </p:nvSpPr>
        <p:spPr>
          <a:xfrm>
            <a:off x="6660573" y="1833995"/>
            <a:ext cx="1745672"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a:t>GSTR1s of the suppliers</a:t>
            </a:r>
          </a:p>
        </p:txBody>
      </p:sp>
      <p:cxnSp>
        <p:nvCxnSpPr>
          <p:cNvPr id="13" name="Curved Connector 12"/>
          <p:cNvCxnSpPr/>
          <p:nvPr/>
        </p:nvCxnSpPr>
        <p:spPr>
          <a:xfrm rot="10800000" flipV="1">
            <a:off x="5122718" y="2519795"/>
            <a:ext cx="1257300" cy="571500"/>
          </a:xfrm>
          <a:prstGeom prst="curvedConnector3">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5" name="Rounded Rectangle 14"/>
          <p:cNvSpPr/>
          <p:nvPr/>
        </p:nvSpPr>
        <p:spPr>
          <a:xfrm>
            <a:off x="311726" y="2644487"/>
            <a:ext cx="1226129"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a:t>GSTR-6A</a:t>
            </a:r>
          </a:p>
          <a:p>
            <a:pPr algn="ctr"/>
            <a:r>
              <a:rPr lang="en-IN" b="1" dirty="0"/>
              <a:t>ISD</a:t>
            </a:r>
          </a:p>
        </p:txBody>
      </p:sp>
      <p:cxnSp>
        <p:nvCxnSpPr>
          <p:cNvPr id="16" name="Curved Connector 15"/>
          <p:cNvCxnSpPr/>
          <p:nvPr/>
        </p:nvCxnSpPr>
        <p:spPr>
          <a:xfrm>
            <a:off x="1787236" y="2987387"/>
            <a:ext cx="1735283" cy="446809"/>
          </a:xfrm>
          <a:prstGeom prst="curvedConnector3">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9" name="Rounded Rectangle 18"/>
          <p:cNvSpPr/>
          <p:nvPr/>
        </p:nvSpPr>
        <p:spPr>
          <a:xfrm>
            <a:off x="6660573" y="3974524"/>
            <a:ext cx="1745672" cy="7793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a:t>GSTR 5</a:t>
            </a:r>
          </a:p>
          <a:p>
            <a:pPr algn="ctr"/>
            <a:r>
              <a:rPr lang="en-IN" b="1" dirty="0"/>
              <a:t>Non Resident TP</a:t>
            </a:r>
          </a:p>
        </p:txBody>
      </p:sp>
      <p:cxnSp>
        <p:nvCxnSpPr>
          <p:cNvPr id="20" name="Curved Connector 19"/>
          <p:cNvCxnSpPr/>
          <p:nvPr/>
        </p:nvCxnSpPr>
        <p:spPr>
          <a:xfrm rot="10800000">
            <a:off x="4956463" y="3787488"/>
            <a:ext cx="1527464" cy="623455"/>
          </a:xfrm>
          <a:prstGeom prst="curvedConnector3">
            <a:avLst>
              <a:gd name="adj1" fmla="val 50000"/>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24" name="Rounded Rectangle 23"/>
          <p:cNvSpPr/>
          <p:nvPr/>
        </p:nvSpPr>
        <p:spPr>
          <a:xfrm>
            <a:off x="135082" y="3974524"/>
            <a:ext cx="4987637" cy="18807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Arial" panose="020B0604020202020204" pitchFamily="34" charset="0"/>
              <a:buChar char="•"/>
            </a:pPr>
            <a:r>
              <a:rPr lang="en-IN" sz="2100" b="1" dirty="0"/>
              <a:t>To be Fed by Taxpayer</a:t>
            </a:r>
          </a:p>
          <a:p>
            <a:pPr marL="557213" lvl="1" indent="-214313">
              <a:buFont typeface="Arial" panose="020B0604020202020204" pitchFamily="34" charset="0"/>
              <a:buChar char="•"/>
            </a:pPr>
            <a:r>
              <a:rPr lang="en-IN" sz="1500" b="1" dirty="0"/>
              <a:t>Reverse Charge receipts from unregistered supplies</a:t>
            </a:r>
          </a:p>
          <a:p>
            <a:pPr marL="557213" lvl="1" indent="-214313">
              <a:buFont typeface="Arial" panose="020B0604020202020204" pitchFamily="34" charset="0"/>
              <a:buChar char="•"/>
            </a:pPr>
            <a:r>
              <a:rPr lang="en-IN" sz="1500" b="1" dirty="0"/>
              <a:t>Imports</a:t>
            </a:r>
          </a:p>
          <a:p>
            <a:pPr marL="557213" lvl="1" indent="-214313">
              <a:buFont typeface="Arial" panose="020B0604020202020204" pitchFamily="34" charset="0"/>
              <a:buChar char="•"/>
            </a:pPr>
            <a:endParaRPr lang="en-IN" sz="1500" b="1" dirty="0"/>
          </a:p>
        </p:txBody>
      </p:sp>
      <p:sp>
        <p:nvSpPr>
          <p:cNvPr id="25" name="Rounded Rectangle 24"/>
          <p:cNvSpPr/>
          <p:nvPr/>
        </p:nvSpPr>
        <p:spPr>
          <a:xfrm>
            <a:off x="2161309" y="1761259"/>
            <a:ext cx="136121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a:t>TCS/ TDS</a:t>
            </a:r>
          </a:p>
          <a:p>
            <a:pPr algn="ctr"/>
            <a:endParaRPr lang="en-IN" b="1" dirty="0"/>
          </a:p>
        </p:txBody>
      </p:sp>
      <p:cxnSp>
        <p:nvCxnSpPr>
          <p:cNvPr id="26" name="Curved Connector 25"/>
          <p:cNvCxnSpPr/>
          <p:nvPr/>
        </p:nvCxnSpPr>
        <p:spPr>
          <a:xfrm>
            <a:off x="3688774" y="2353541"/>
            <a:ext cx="633845" cy="618258"/>
          </a:xfrm>
          <a:prstGeom prst="curvedConnector3">
            <a:avLst>
              <a:gd name="adj1" fmla="val 50000"/>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
        <p:nvSpPr>
          <p:cNvPr id="3" name="TextBox 2"/>
          <p:cNvSpPr txBox="1"/>
          <p:nvPr/>
        </p:nvSpPr>
        <p:spPr>
          <a:xfrm>
            <a:off x="1066800" y="228600"/>
            <a:ext cx="6019800" cy="584775"/>
          </a:xfrm>
          <a:prstGeom prst="rect">
            <a:avLst/>
          </a:prstGeom>
          <a:noFill/>
        </p:spPr>
        <p:txBody>
          <a:bodyPr wrap="square" rtlCol="0">
            <a:spAutoFit/>
          </a:bodyPr>
          <a:lstStyle/>
          <a:p>
            <a:pPr algn="ctr"/>
            <a:r>
              <a:rPr lang="en-US" sz="3200" b="1" dirty="0"/>
              <a:t>GSTR 2</a:t>
            </a:r>
          </a:p>
        </p:txBody>
      </p:sp>
      <p:sp>
        <p:nvSpPr>
          <p:cNvPr id="17" name="TextBox 16"/>
          <p:cNvSpPr txBox="1"/>
          <p:nvPr/>
        </p:nvSpPr>
        <p:spPr>
          <a:xfrm>
            <a:off x="0" y="0"/>
            <a:ext cx="2286000" cy="369332"/>
          </a:xfrm>
          <a:prstGeom prst="rect">
            <a:avLst/>
          </a:prstGeom>
          <a:noFill/>
        </p:spPr>
        <p:txBody>
          <a:bodyPr wrap="square" rtlCol="0">
            <a:spAutoFit/>
          </a:bodyPr>
          <a:lstStyle/>
          <a:p>
            <a:r>
              <a:rPr lang="en-US" dirty="0"/>
              <a:t>GST Returns:</a:t>
            </a:r>
          </a:p>
        </p:txBody>
      </p:sp>
    </p:spTree>
    <p:extLst>
      <p:ext uri="{BB962C8B-B14F-4D97-AF65-F5344CB8AC3E}">
        <p14:creationId xmlns:p14="http://schemas.microsoft.com/office/powerpoint/2010/main" val="2348259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9"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GSTR 3</a:t>
            </a:r>
          </a:p>
        </p:txBody>
      </p:sp>
      <p:sp>
        <p:nvSpPr>
          <p:cNvPr id="3" name="Content Placeholder 2"/>
          <p:cNvSpPr>
            <a:spLocks noGrp="1"/>
          </p:cNvSpPr>
          <p:nvPr>
            <p:ph idx="1"/>
          </p:nvPr>
        </p:nvSpPr>
        <p:spPr/>
        <p:txBody>
          <a:bodyPr>
            <a:normAutofit fontScale="85000" lnSpcReduction="20000"/>
          </a:bodyPr>
          <a:lstStyle/>
          <a:p>
            <a:r>
              <a:rPr lang="en-US" dirty="0"/>
              <a:t>Auto-populated based on GSTR-1 and GSTR-2</a:t>
            </a:r>
          </a:p>
          <a:p>
            <a:r>
              <a:rPr lang="en-US" dirty="0"/>
              <a:t>Outward Supplies</a:t>
            </a:r>
          </a:p>
          <a:p>
            <a:pPr lvl="1"/>
            <a:r>
              <a:rPr lang="en-US" dirty="0" smtClean="0"/>
              <a:t>All B2B inter </a:t>
            </a:r>
            <a:r>
              <a:rPr lang="en-US" dirty="0"/>
              <a:t>and intra state </a:t>
            </a:r>
            <a:r>
              <a:rPr lang="en-US" dirty="0" smtClean="0"/>
              <a:t>supplies </a:t>
            </a:r>
          </a:p>
          <a:p>
            <a:pPr lvl="1"/>
            <a:r>
              <a:rPr lang="en-US" dirty="0" smtClean="0"/>
              <a:t>All B2C inter-State supplies above the value of Rs. 2.5 </a:t>
            </a:r>
            <a:r>
              <a:rPr lang="en-US" dirty="0" err="1" smtClean="0"/>
              <a:t>lacs</a:t>
            </a:r>
            <a:endParaRPr lang="en-US" dirty="0" smtClean="0"/>
          </a:p>
          <a:p>
            <a:pPr lvl="1"/>
            <a:r>
              <a:rPr lang="en-US" dirty="0" smtClean="0"/>
              <a:t>Exports</a:t>
            </a:r>
            <a:endParaRPr lang="en-US" dirty="0"/>
          </a:p>
          <a:p>
            <a:pPr lvl="1"/>
            <a:r>
              <a:rPr lang="en-US" dirty="0"/>
              <a:t>Revision of tax of previous periods</a:t>
            </a:r>
          </a:p>
          <a:p>
            <a:r>
              <a:rPr lang="en-US" dirty="0"/>
              <a:t>Inward Supplies</a:t>
            </a:r>
          </a:p>
          <a:p>
            <a:pPr lvl="1"/>
            <a:r>
              <a:rPr lang="en-US" dirty="0"/>
              <a:t>Inter and intra state supplies received</a:t>
            </a:r>
          </a:p>
          <a:p>
            <a:pPr lvl="1"/>
            <a:r>
              <a:rPr lang="en-US" dirty="0"/>
              <a:t>Imports</a:t>
            </a:r>
          </a:p>
          <a:p>
            <a:pPr lvl="1"/>
            <a:r>
              <a:rPr lang="en-US" dirty="0"/>
              <a:t>Amendment to tax of previous periods</a:t>
            </a:r>
          </a:p>
          <a:p>
            <a:pPr lvl="1"/>
            <a:r>
              <a:rPr lang="en-US" dirty="0"/>
              <a:t>Credit to ITC Ledger</a:t>
            </a:r>
          </a:p>
        </p:txBody>
      </p:sp>
      <p:sp>
        <p:nvSpPr>
          <p:cNvPr id="5" name="Slide Number Placeholder 4"/>
          <p:cNvSpPr>
            <a:spLocks noGrp="1"/>
          </p:cNvSpPr>
          <p:nvPr>
            <p:ph type="sldNum" sz="quarter" idx="12"/>
          </p:nvPr>
        </p:nvSpPr>
        <p:spPr/>
        <p:txBody>
          <a:bodyPr/>
          <a:lstStyle/>
          <a:p>
            <a:fld id="{1DAED585-99ED-44C4-A355-8E0FAFA94D34}" type="slidenum">
              <a:rPr lang="en-US" smtClean="0"/>
              <a:pPr/>
              <a:t>35</a:t>
            </a:fld>
            <a:endParaRPr lang="en-US" dirty="0"/>
          </a:p>
        </p:txBody>
      </p:sp>
      <p:sp>
        <p:nvSpPr>
          <p:cNvPr id="6" name="TextBox 5"/>
          <p:cNvSpPr txBox="1"/>
          <p:nvPr/>
        </p:nvSpPr>
        <p:spPr>
          <a:xfrm>
            <a:off x="0" y="0"/>
            <a:ext cx="2286000" cy="369332"/>
          </a:xfrm>
          <a:prstGeom prst="rect">
            <a:avLst/>
          </a:prstGeom>
          <a:noFill/>
        </p:spPr>
        <p:txBody>
          <a:bodyPr wrap="square" rtlCol="0">
            <a:spAutoFit/>
          </a:bodyPr>
          <a:lstStyle/>
          <a:p>
            <a:r>
              <a:rPr lang="en-US" dirty="0"/>
              <a:t>GST Returns:</a:t>
            </a:r>
          </a:p>
        </p:txBody>
      </p:sp>
    </p:spTree>
    <p:extLst>
      <p:ext uri="{BB962C8B-B14F-4D97-AF65-F5344CB8AC3E}">
        <p14:creationId xmlns:p14="http://schemas.microsoft.com/office/powerpoint/2010/main" val="75763948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Standardised forms/ certificates</a:t>
            </a:r>
          </a:p>
        </p:txBody>
      </p:sp>
      <p:sp>
        <p:nvSpPr>
          <p:cNvPr id="3" name="Content Placeholder 2"/>
          <p:cNvSpPr>
            <a:spLocks noGrp="1"/>
          </p:cNvSpPr>
          <p:nvPr>
            <p:ph idx="1"/>
          </p:nvPr>
        </p:nvSpPr>
        <p:spPr>
          <a:xfrm>
            <a:off x="457200" y="1600200"/>
            <a:ext cx="8382000" cy="4525963"/>
          </a:xfrm>
        </p:spPr>
        <p:txBody>
          <a:bodyPr>
            <a:noAutofit/>
          </a:bodyPr>
          <a:lstStyle/>
          <a:p>
            <a:r>
              <a:rPr lang="en-IN" sz="2400" dirty="0"/>
              <a:t>Form GSTR-1 -Details of outward supplies of taxable goods </a:t>
            </a:r>
            <a:r>
              <a:rPr lang="en-IN" sz="2400" dirty="0" smtClean="0"/>
              <a:t>or </a:t>
            </a:r>
            <a:r>
              <a:rPr lang="en-IN" sz="2400" dirty="0"/>
              <a:t>services effected</a:t>
            </a:r>
          </a:p>
          <a:p>
            <a:r>
              <a:rPr lang="en-IN" sz="2400" dirty="0"/>
              <a:t>Form GSTR-1A Details of outward supplies as added, corrected or deleted by the recipient  </a:t>
            </a:r>
          </a:p>
          <a:p>
            <a:r>
              <a:rPr lang="en-IN" sz="2400" dirty="0"/>
              <a:t>Form GSTR-2 Details of inward supplies of taxable goods and/or services claiming input tax credit </a:t>
            </a:r>
          </a:p>
          <a:p>
            <a:r>
              <a:rPr lang="en-IN" sz="2400" dirty="0"/>
              <a:t>Form GSTR-2A Details of inward supplies made available to the recipient on the basis of FORM GSTR-1 furnished by the suppliers</a:t>
            </a:r>
          </a:p>
          <a:p>
            <a:r>
              <a:rPr lang="en-IN" sz="2400" dirty="0"/>
              <a:t>GSTR-3 Monthly return on the basis of finalization of details of outward supplies and inward supplies </a:t>
            </a:r>
          </a:p>
          <a:p>
            <a:r>
              <a:rPr lang="en-IN" sz="2400" dirty="0"/>
              <a:t>GSTR-3A Notice to a registered taxable person who fails to furnish return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TextBox 4"/>
          <p:cNvSpPr txBox="1"/>
          <p:nvPr/>
        </p:nvSpPr>
        <p:spPr>
          <a:xfrm>
            <a:off x="0" y="0"/>
            <a:ext cx="2286000" cy="369332"/>
          </a:xfrm>
          <a:prstGeom prst="rect">
            <a:avLst/>
          </a:prstGeom>
          <a:noFill/>
        </p:spPr>
        <p:txBody>
          <a:bodyPr wrap="square" rtlCol="0">
            <a:spAutoFit/>
          </a:bodyPr>
          <a:lstStyle/>
          <a:p>
            <a:r>
              <a:rPr lang="en-US" dirty="0"/>
              <a:t>GST Returns:</a:t>
            </a:r>
          </a:p>
        </p:txBody>
      </p:sp>
    </p:spTree>
    <p:extLst>
      <p:ext uri="{BB962C8B-B14F-4D97-AF65-F5344CB8AC3E}">
        <p14:creationId xmlns:p14="http://schemas.microsoft.com/office/powerpoint/2010/main" val="294867554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Standardised forms/ certificates   </a:t>
            </a:r>
            <a:r>
              <a:rPr lang="en-IN" sz="2400" b="1" dirty="0"/>
              <a:t>(contd.)</a:t>
            </a:r>
          </a:p>
        </p:txBody>
      </p:sp>
      <p:sp>
        <p:nvSpPr>
          <p:cNvPr id="3" name="Content Placeholder 2"/>
          <p:cNvSpPr>
            <a:spLocks noGrp="1"/>
          </p:cNvSpPr>
          <p:nvPr>
            <p:ph idx="1"/>
          </p:nvPr>
        </p:nvSpPr>
        <p:spPr/>
        <p:txBody>
          <a:bodyPr>
            <a:normAutofit fontScale="77500" lnSpcReduction="20000"/>
          </a:bodyPr>
          <a:lstStyle/>
          <a:p>
            <a:r>
              <a:rPr lang="en-IN" dirty="0"/>
              <a:t>Form GSTR-4 Quarterly Return for compounding Taxable persons </a:t>
            </a:r>
          </a:p>
          <a:p>
            <a:r>
              <a:rPr lang="en-IN" dirty="0"/>
              <a:t>Form GSTR-4A Details of inward supplies made available to the recipient registered under composition scheme on the basis of FORM GSTR-1 furnished by the supplier</a:t>
            </a:r>
          </a:p>
          <a:p>
            <a:r>
              <a:rPr lang="en-IN" dirty="0"/>
              <a:t>Form GSTR-5 Return for Non-Resident foreign taxable person </a:t>
            </a:r>
          </a:p>
          <a:p>
            <a:r>
              <a:rPr lang="en-IN" dirty="0"/>
              <a:t>Form GSTR-6 ISD return </a:t>
            </a:r>
          </a:p>
          <a:p>
            <a:r>
              <a:rPr lang="en-IN" dirty="0"/>
              <a:t>Form GSTR-6A Details of inward supplies made available to the ISD recipient on the basis of FORM GSTR-1 furnished by the supplier </a:t>
            </a:r>
          </a:p>
          <a:p>
            <a:r>
              <a:rPr lang="en-IN" dirty="0"/>
              <a:t>Form GSTR-7 Return for authorities deducting tax at source </a:t>
            </a:r>
          </a:p>
          <a:p>
            <a:r>
              <a:rPr lang="en-IN" dirty="0"/>
              <a:t>Form GSTR-7A TDS Certificate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TextBox 4"/>
          <p:cNvSpPr txBox="1"/>
          <p:nvPr/>
        </p:nvSpPr>
        <p:spPr>
          <a:xfrm>
            <a:off x="0" y="0"/>
            <a:ext cx="2286000" cy="369332"/>
          </a:xfrm>
          <a:prstGeom prst="rect">
            <a:avLst/>
          </a:prstGeom>
          <a:noFill/>
        </p:spPr>
        <p:txBody>
          <a:bodyPr wrap="square" rtlCol="0">
            <a:spAutoFit/>
          </a:bodyPr>
          <a:lstStyle/>
          <a:p>
            <a:r>
              <a:rPr lang="en-US" dirty="0"/>
              <a:t>GST Returns:</a:t>
            </a:r>
          </a:p>
        </p:txBody>
      </p:sp>
    </p:spTree>
    <p:extLst>
      <p:ext uri="{BB962C8B-B14F-4D97-AF65-F5344CB8AC3E}">
        <p14:creationId xmlns:p14="http://schemas.microsoft.com/office/powerpoint/2010/main" val="239645951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Standardised forms/ certificates   </a:t>
            </a:r>
            <a:r>
              <a:rPr lang="en-IN" sz="2400" b="1" dirty="0"/>
              <a:t>(contd.)</a:t>
            </a:r>
            <a:endParaRPr lang="en-IN" sz="3200" b="1" dirty="0"/>
          </a:p>
        </p:txBody>
      </p:sp>
      <p:sp>
        <p:nvSpPr>
          <p:cNvPr id="3" name="Content Placeholder 2"/>
          <p:cNvSpPr>
            <a:spLocks noGrp="1"/>
          </p:cNvSpPr>
          <p:nvPr>
            <p:ph idx="1"/>
          </p:nvPr>
        </p:nvSpPr>
        <p:spPr/>
        <p:txBody>
          <a:bodyPr>
            <a:normAutofit fontScale="85000" lnSpcReduction="10000"/>
          </a:bodyPr>
          <a:lstStyle/>
          <a:p>
            <a:r>
              <a:rPr lang="en-IN" dirty="0"/>
              <a:t>Form GSTR-8 Details of supplies effected through e-commerce operator and the amount of tax collected </a:t>
            </a:r>
          </a:p>
          <a:p>
            <a:r>
              <a:rPr lang="en-IN" dirty="0"/>
              <a:t>Form GSTR-9 Annual return  </a:t>
            </a:r>
          </a:p>
          <a:p>
            <a:r>
              <a:rPr lang="en-IN" dirty="0"/>
              <a:t>Form GSTR-9A Simplified Annual return by Compounding taxable persons registered under section 8 </a:t>
            </a:r>
          </a:p>
          <a:p>
            <a:r>
              <a:rPr lang="en-IN" dirty="0"/>
              <a:t>Form GSTR-9B Reconciliation Statement </a:t>
            </a:r>
          </a:p>
          <a:p>
            <a:r>
              <a:rPr lang="en-IN" dirty="0"/>
              <a:t>Form GSTR-10 Final return </a:t>
            </a:r>
          </a:p>
          <a:p>
            <a:r>
              <a:rPr lang="en-IN" dirty="0"/>
              <a:t>Form GSTR-11 Details of inward supplies to be furnished by a person having UIN </a:t>
            </a:r>
          </a:p>
          <a:p>
            <a:pPr marL="0" indent="0">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Rectangle 4"/>
          <p:cNvSpPr/>
          <p:nvPr/>
        </p:nvSpPr>
        <p:spPr>
          <a:xfrm>
            <a:off x="8434" y="0"/>
            <a:ext cx="1466492" cy="369332"/>
          </a:xfrm>
          <a:prstGeom prst="rect">
            <a:avLst/>
          </a:prstGeom>
        </p:spPr>
        <p:txBody>
          <a:bodyPr wrap="none">
            <a:spAutoFit/>
          </a:bodyPr>
          <a:lstStyle/>
          <a:p>
            <a:r>
              <a:rPr lang="en-US" dirty="0"/>
              <a:t>GST Returns:</a:t>
            </a:r>
          </a:p>
        </p:txBody>
      </p:sp>
    </p:spTree>
    <p:extLst>
      <p:ext uri="{BB962C8B-B14F-4D97-AF65-F5344CB8AC3E}">
        <p14:creationId xmlns:p14="http://schemas.microsoft.com/office/powerpoint/2010/main" val="56666012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Correction in returns</a:t>
            </a:r>
          </a:p>
        </p:txBody>
      </p:sp>
      <p:sp>
        <p:nvSpPr>
          <p:cNvPr id="3" name="Content Placeholder 2"/>
          <p:cNvSpPr>
            <a:spLocks noGrp="1"/>
          </p:cNvSpPr>
          <p:nvPr>
            <p:ph idx="1"/>
          </p:nvPr>
        </p:nvSpPr>
        <p:spPr/>
        <p:txBody>
          <a:bodyPr>
            <a:normAutofit fontScale="85000" lnSpcReduction="10000"/>
          </a:bodyPr>
          <a:lstStyle/>
          <a:p>
            <a:r>
              <a:rPr lang="en-US" dirty="0"/>
              <a:t>No Revision of returns</a:t>
            </a:r>
          </a:p>
          <a:p>
            <a:pPr lvl="1">
              <a:buFont typeface="Wingdings" panose="05000000000000000000" pitchFamily="2" charset="2"/>
              <a:buChar char="Ø"/>
            </a:pPr>
            <a:r>
              <a:rPr lang="en-US" dirty="0"/>
              <a:t>As per the return taxes have already been paid and fund transfers already settled</a:t>
            </a:r>
          </a:p>
          <a:p>
            <a:pPr lvl="1">
              <a:buFont typeface="Wingdings" panose="05000000000000000000" pitchFamily="2" charset="2"/>
              <a:buChar char="Ø"/>
            </a:pPr>
            <a:r>
              <a:rPr lang="en-US" dirty="0"/>
              <a:t>No significance as the basis now is individual transaction</a:t>
            </a:r>
          </a:p>
          <a:p>
            <a:r>
              <a:rPr lang="en-US" dirty="0"/>
              <a:t>All changes through </a:t>
            </a:r>
            <a:r>
              <a:rPr lang="en-US" dirty="0" smtClean="0"/>
              <a:t>rectifications reported in </a:t>
            </a:r>
            <a:r>
              <a:rPr lang="en-US" dirty="0"/>
              <a:t>subsequent returns</a:t>
            </a:r>
          </a:p>
          <a:p>
            <a:r>
              <a:rPr lang="en-US" dirty="0"/>
              <a:t>If an invoice has been left out in GSTR-1 or GSTR-2 : can be uploaded in subsequent </a:t>
            </a:r>
            <a:r>
              <a:rPr lang="en-US" dirty="0" smtClean="0"/>
              <a:t>returns</a:t>
            </a:r>
            <a:r>
              <a:rPr lang="en-US" dirty="0" smtClean="0">
                <a:solidFill>
                  <a:srgbClr val="00B050"/>
                </a:solidFill>
              </a:rPr>
              <a:t> </a:t>
            </a:r>
            <a:r>
              <a:rPr lang="en-US" dirty="0" smtClean="0"/>
              <a:t>but to pay interest for any tax not paid on this account</a:t>
            </a:r>
            <a:endParaRPr lang="en-US" dirty="0"/>
          </a:p>
          <a:p>
            <a:r>
              <a:rPr lang="en-US" dirty="0"/>
              <a:t>If any invoice has been wrongly entered but remains unmatched – can be amended in subsequent returns</a:t>
            </a:r>
          </a:p>
        </p:txBody>
      </p:sp>
      <p:sp>
        <p:nvSpPr>
          <p:cNvPr id="5" name="Slide Number Placeholder 4"/>
          <p:cNvSpPr>
            <a:spLocks noGrp="1"/>
          </p:cNvSpPr>
          <p:nvPr>
            <p:ph type="sldNum" sz="quarter" idx="12"/>
          </p:nvPr>
        </p:nvSpPr>
        <p:spPr/>
        <p:txBody>
          <a:bodyPr/>
          <a:lstStyle/>
          <a:p>
            <a:fld id="{1DAED585-99ED-44C4-A355-8E0FAFA94D34}" type="slidenum">
              <a:rPr lang="en-US" smtClean="0"/>
              <a:pPr/>
              <a:t>39</a:t>
            </a:fld>
            <a:endParaRPr lang="en-US" dirty="0"/>
          </a:p>
        </p:txBody>
      </p:sp>
      <p:sp>
        <p:nvSpPr>
          <p:cNvPr id="4" name="Rectangle 3"/>
          <p:cNvSpPr/>
          <p:nvPr/>
        </p:nvSpPr>
        <p:spPr>
          <a:xfrm>
            <a:off x="0" y="0"/>
            <a:ext cx="1466492" cy="369332"/>
          </a:xfrm>
          <a:prstGeom prst="rect">
            <a:avLst/>
          </a:prstGeom>
        </p:spPr>
        <p:txBody>
          <a:bodyPr wrap="none">
            <a:spAutoFit/>
          </a:bodyPr>
          <a:lstStyle/>
          <a:p>
            <a:r>
              <a:rPr lang="en-US" dirty="0"/>
              <a:t>GST Returns:</a:t>
            </a:r>
          </a:p>
        </p:txBody>
      </p:sp>
    </p:spTree>
    <p:extLst>
      <p:ext uri="{BB962C8B-B14F-4D97-AF65-F5344CB8AC3E}">
        <p14:creationId xmlns:p14="http://schemas.microsoft.com/office/powerpoint/2010/main" val="11050170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E:\GST\PPT\images FOR PPT\Madhyapradesh.gif"/>
          <p:cNvPicPr>
            <a:picLocks noChangeAspect="1" noChangeArrowheads="1"/>
          </p:cNvPicPr>
          <p:nvPr/>
        </p:nvPicPr>
        <p:blipFill>
          <a:blip r:embed="rId3"/>
          <a:srcRect l="1275" t="3463" r="15434" b="1299"/>
          <a:stretch>
            <a:fillRect/>
          </a:stretch>
        </p:blipFill>
        <p:spPr bwMode="auto">
          <a:xfrm>
            <a:off x="5371420" y="2420471"/>
            <a:ext cx="3772580" cy="4034117"/>
          </a:xfrm>
          <a:prstGeom prst="rect">
            <a:avLst/>
          </a:prstGeom>
          <a:noFill/>
        </p:spPr>
      </p:pic>
      <p:pic>
        <p:nvPicPr>
          <p:cNvPr id="3075" name="Picture 3" descr="E:\GST\PPT\images FOR PPT\maharashtra map.gif"/>
          <p:cNvPicPr>
            <a:picLocks noChangeAspect="1" noChangeArrowheads="1"/>
          </p:cNvPicPr>
          <p:nvPr/>
        </p:nvPicPr>
        <p:blipFill>
          <a:blip r:embed="rId4"/>
          <a:srcRect l="4000" t="1515" r="12000" b="3030"/>
          <a:stretch>
            <a:fillRect/>
          </a:stretch>
        </p:blipFill>
        <p:spPr bwMode="auto">
          <a:xfrm>
            <a:off x="217714" y="1878386"/>
            <a:ext cx="4299857" cy="4979614"/>
          </a:xfrm>
          <a:prstGeom prst="rect">
            <a:avLst/>
          </a:prstGeom>
          <a:noFill/>
        </p:spPr>
      </p:pic>
      <p:sp>
        <p:nvSpPr>
          <p:cNvPr id="58" name="Rectangle 57"/>
          <p:cNvSpPr/>
          <p:nvPr/>
        </p:nvSpPr>
        <p:spPr>
          <a:xfrm>
            <a:off x="0" y="134471"/>
            <a:ext cx="6477000" cy="5169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r>
              <a:rPr lang="en-CA" sz="3200" b="1" dirty="0">
                <a:solidFill>
                  <a:srgbClr val="FFFEFF"/>
                </a:solidFill>
                <a:latin typeface="+mj-lt"/>
                <a:cs typeface="Calibri Light"/>
              </a:rPr>
              <a:t>Limitations of current Tax regime</a:t>
            </a:r>
          </a:p>
        </p:txBody>
      </p:sp>
      <p:pic>
        <p:nvPicPr>
          <p:cNvPr id="3074" name="Picture 2" descr="E:\GST\PPT\images FOR PPT\Cascading effect.png"/>
          <p:cNvPicPr>
            <a:picLocks noChangeAspect="1" noChangeArrowheads="1"/>
          </p:cNvPicPr>
          <p:nvPr/>
        </p:nvPicPr>
        <p:blipFill>
          <a:blip r:embed="rId5"/>
          <a:srcRect l="57233" t="8696" r="629" b="4348"/>
          <a:stretch>
            <a:fillRect/>
          </a:stretch>
        </p:blipFill>
        <p:spPr bwMode="auto">
          <a:xfrm>
            <a:off x="5878286" y="3294529"/>
            <a:ext cx="3265714" cy="1748118"/>
          </a:xfrm>
          <a:prstGeom prst="rect">
            <a:avLst/>
          </a:prstGeom>
          <a:noFill/>
          <a:ln>
            <a:solidFill>
              <a:srgbClr val="FF0000"/>
            </a:solidFill>
          </a:ln>
        </p:spPr>
      </p:pic>
      <p:pic>
        <p:nvPicPr>
          <p:cNvPr id="7" name="Picture 2" descr="E:\GST\PPT\images FOR PPT\Cascading effect.png"/>
          <p:cNvPicPr>
            <a:picLocks noChangeAspect="1" noChangeArrowheads="1"/>
          </p:cNvPicPr>
          <p:nvPr/>
        </p:nvPicPr>
        <p:blipFill>
          <a:blip r:embed="rId5"/>
          <a:srcRect l="629" t="8696" r="55346" b="4348"/>
          <a:stretch>
            <a:fillRect/>
          </a:stretch>
        </p:blipFill>
        <p:spPr bwMode="auto">
          <a:xfrm>
            <a:off x="435428" y="2756647"/>
            <a:ext cx="2830286" cy="2084294"/>
          </a:xfrm>
          <a:prstGeom prst="rect">
            <a:avLst/>
          </a:prstGeom>
          <a:noFill/>
          <a:ln>
            <a:solidFill>
              <a:srgbClr val="FF0000"/>
            </a:solidFill>
          </a:ln>
        </p:spPr>
      </p:pic>
      <p:sp>
        <p:nvSpPr>
          <p:cNvPr id="10" name="Curved Up Arrow 9"/>
          <p:cNvSpPr/>
          <p:nvPr/>
        </p:nvSpPr>
        <p:spPr>
          <a:xfrm>
            <a:off x="653143" y="4840941"/>
            <a:ext cx="2231571" cy="8068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solidFill>
                <a:schemeClr val="tx1"/>
              </a:solidFill>
            </a:endParaRPr>
          </a:p>
        </p:txBody>
      </p:sp>
      <p:sp>
        <p:nvSpPr>
          <p:cNvPr id="11" name="TextBox 10"/>
          <p:cNvSpPr txBox="1"/>
          <p:nvPr/>
        </p:nvSpPr>
        <p:spPr>
          <a:xfrm>
            <a:off x="762000" y="5647765"/>
            <a:ext cx="2394857" cy="595027"/>
          </a:xfrm>
          <a:prstGeom prst="rect">
            <a:avLst/>
          </a:prstGeom>
          <a:solidFill>
            <a:schemeClr val="accent4"/>
          </a:solidFill>
        </p:spPr>
        <p:txBody>
          <a:bodyPr wrap="square" lIns="71113" tIns="35556" rIns="71113" bIns="35556" rtlCol="0">
            <a:spAutoFit/>
          </a:bodyPr>
          <a:lstStyle/>
          <a:p>
            <a:r>
              <a:rPr lang="en-US" sz="1700" dirty="0">
                <a:solidFill>
                  <a:schemeClr val="bg1"/>
                </a:solidFill>
              </a:rPr>
              <a:t>Credit of Excise not allowed</a:t>
            </a:r>
          </a:p>
        </p:txBody>
      </p:sp>
      <p:sp>
        <p:nvSpPr>
          <p:cNvPr id="15" name="TextBox 14"/>
          <p:cNvSpPr txBox="1"/>
          <p:nvPr/>
        </p:nvSpPr>
        <p:spPr>
          <a:xfrm>
            <a:off x="6150429" y="5109883"/>
            <a:ext cx="2394857" cy="2949517"/>
          </a:xfrm>
          <a:prstGeom prst="rect">
            <a:avLst/>
          </a:prstGeom>
          <a:solidFill>
            <a:schemeClr val="accent4"/>
          </a:solidFill>
        </p:spPr>
        <p:txBody>
          <a:bodyPr wrap="square" lIns="71113" tIns="35556" rIns="71113" bIns="35556" rtlCol="0">
            <a:spAutoFit/>
          </a:bodyPr>
          <a:lstStyle/>
          <a:p>
            <a:r>
              <a:rPr lang="en-US" sz="1700" dirty="0">
                <a:solidFill>
                  <a:schemeClr val="bg1"/>
                </a:solidFill>
              </a:rPr>
              <a:t>Credit of CST Not </a:t>
            </a:r>
            <a:r>
              <a:rPr lang="en-US" sz="1700" dirty="0" smtClean="0">
                <a:solidFill>
                  <a:schemeClr val="bg1"/>
                </a:solidFill>
              </a:rPr>
              <a:t>Available </a:t>
            </a:r>
            <a:r>
              <a:rPr lang="en-US" sz="1700" dirty="0" smtClean="0">
                <a:solidFill>
                  <a:srgbClr val="00B050"/>
                </a:solidFill>
              </a:rPr>
              <a:t>(This should relate to interstate  supply. An arrow can be shown from wholesaler  in Maharashtra to retailer in Madhya Pradesh and show that credit of  CST paid in </a:t>
            </a:r>
            <a:r>
              <a:rPr lang="en-US" sz="1700" dirty="0" err="1" smtClean="0">
                <a:solidFill>
                  <a:srgbClr val="00B050"/>
                </a:solidFill>
              </a:rPr>
              <a:t>Mah</a:t>
            </a:r>
            <a:r>
              <a:rPr lang="en-US" sz="1700" dirty="0" smtClean="0">
                <a:solidFill>
                  <a:srgbClr val="00B050"/>
                </a:solidFill>
              </a:rPr>
              <a:t>. not available to Retailer in MP)</a:t>
            </a:r>
            <a:endParaRPr lang="en-US" sz="1700" dirty="0">
              <a:solidFill>
                <a:srgbClr val="00B050"/>
              </a:solidFill>
            </a:endParaRPr>
          </a:p>
        </p:txBody>
      </p:sp>
      <p:sp>
        <p:nvSpPr>
          <p:cNvPr id="16" name="TextBox 15"/>
          <p:cNvSpPr txBox="1"/>
          <p:nvPr/>
        </p:nvSpPr>
        <p:spPr>
          <a:xfrm>
            <a:off x="870857" y="1210235"/>
            <a:ext cx="3211286" cy="548860"/>
          </a:xfrm>
          <a:prstGeom prst="rect">
            <a:avLst/>
          </a:prstGeom>
          <a:noFill/>
        </p:spPr>
        <p:txBody>
          <a:bodyPr wrap="square" lIns="71113" tIns="35556" rIns="71113" bIns="35556" rtlCol="0">
            <a:spAutoFit/>
          </a:bodyPr>
          <a:lstStyle/>
          <a:p>
            <a:r>
              <a:rPr lang="en-US" sz="3100" dirty="0"/>
              <a:t>MAHARASHTRA</a:t>
            </a:r>
          </a:p>
        </p:txBody>
      </p:sp>
      <p:sp>
        <p:nvSpPr>
          <p:cNvPr id="17" name="TextBox 16"/>
          <p:cNvSpPr txBox="1"/>
          <p:nvPr/>
        </p:nvSpPr>
        <p:spPr>
          <a:xfrm>
            <a:off x="5987143" y="1479177"/>
            <a:ext cx="3156857" cy="1025914"/>
          </a:xfrm>
          <a:prstGeom prst="rect">
            <a:avLst/>
          </a:prstGeom>
          <a:noFill/>
        </p:spPr>
        <p:txBody>
          <a:bodyPr wrap="square" lIns="71113" tIns="35556" rIns="71113" bIns="35556" rtlCol="0">
            <a:spAutoFit/>
          </a:bodyPr>
          <a:lstStyle/>
          <a:p>
            <a:r>
              <a:rPr lang="en-US" sz="3100" dirty="0"/>
              <a:t>MADHYA PRADESH</a:t>
            </a:r>
          </a:p>
        </p:txBody>
      </p:sp>
      <p:sp>
        <p:nvSpPr>
          <p:cNvPr id="18" name="Rectangle 17"/>
          <p:cNvSpPr/>
          <p:nvPr/>
        </p:nvSpPr>
        <p:spPr>
          <a:xfrm>
            <a:off x="1415143" y="739588"/>
            <a:ext cx="5334000" cy="548860"/>
          </a:xfrm>
          <a:prstGeom prst="rect">
            <a:avLst/>
          </a:prstGeom>
          <a:noFill/>
        </p:spPr>
        <p:txBody>
          <a:bodyPr wrap="square" lIns="71113" tIns="35556" rIns="71113" bIns="35556" rtlCol="0">
            <a:spAutoFit/>
          </a:bodyPr>
          <a:lstStyle/>
          <a:p>
            <a:pPr algn="ctr"/>
            <a:r>
              <a:rPr lang="en-CA" sz="3100" b="1" dirty="0">
                <a:latin typeface="+mj-lt"/>
              </a:rPr>
              <a:t>1. Cascading Effect of Tax</a:t>
            </a:r>
          </a:p>
        </p:txBody>
      </p:sp>
    </p:spTree>
    <p:extLst>
      <p:ext uri="{BB962C8B-B14F-4D97-AF65-F5344CB8AC3E}">
        <p14:creationId xmlns:p14="http://schemas.microsoft.com/office/powerpoint/2010/main" val="1285439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Correction in returns</a:t>
            </a:r>
          </a:p>
        </p:txBody>
      </p:sp>
      <p:sp>
        <p:nvSpPr>
          <p:cNvPr id="3" name="Content Placeholder 2"/>
          <p:cNvSpPr>
            <a:spLocks noGrp="1"/>
          </p:cNvSpPr>
          <p:nvPr>
            <p:ph idx="1"/>
          </p:nvPr>
        </p:nvSpPr>
        <p:spPr>
          <a:xfrm>
            <a:off x="457200" y="1524000"/>
            <a:ext cx="8229600" cy="4525963"/>
          </a:xfrm>
        </p:spPr>
        <p:txBody>
          <a:bodyPr>
            <a:normAutofit fontScale="92500"/>
          </a:bodyPr>
          <a:lstStyle/>
          <a:p>
            <a:r>
              <a:rPr lang="en-US" dirty="0"/>
              <a:t>Post transaction changes to be done through debit or credit notes</a:t>
            </a:r>
          </a:p>
          <a:p>
            <a:r>
              <a:rPr lang="en-US" dirty="0"/>
              <a:t>Other details like B2C supplies can be amended in subsequent returns</a:t>
            </a:r>
          </a:p>
          <a:p>
            <a:r>
              <a:rPr lang="en-US" dirty="0"/>
              <a:t>Delayed uploading coupled with payment of </a:t>
            </a:r>
            <a:r>
              <a:rPr lang="en-US" dirty="0" smtClean="0"/>
              <a:t>interest</a:t>
            </a:r>
            <a:endParaRPr lang="en-US" dirty="0"/>
          </a:p>
          <a:p>
            <a:r>
              <a:rPr lang="en-US" dirty="0"/>
              <a:t>All changes, credit or debit notes to be carried out before September of the next financial year </a:t>
            </a:r>
          </a:p>
          <a:p>
            <a:pPr lvl="1">
              <a:buFont typeface="Wingdings" panose="05000000000000000000" pitchFamily="2" charset="2"/>
              <a:buChar char="Ø"/>
            </a:pPr>
            <a:r>
              <a:rPr lang="en-US" dirty="0"/>
              <a:t>To enable any auto-reversal before Annual Return</a:t>
            </a:r>
          </a:p>
        </p:txBody>
      </p:sp>
      <p:sp>
        <p:nvSpPr>
          <p:cNvPr id="5" name="Slide Number Placeholder 4"/>
          <p:cNvSpPr>
            <a:spLocks noGrp="1"/>
          </p:cNvSpPr>
          <p:nvPr>
            <p:ph type="sldNum" sz="quarter" idx="12"/>
          </p:nvPr>
        </p:nvSpPr>
        <p:spPr/>
        <p:txBody>
          <a:bodyPr/>
          <a:lstStyle/>
          <a:p>
            <a:fld id="{1DAED585-99ED-44C4-A355-8E0FAFA94D34}" type="slidenum">
              <a:rPr lang="en-US" smtClean="0"/>
              <a:pPr/>
              <a:t>40</a:t>
            </a:fld>
            <a:endParaRPr lang="en-US" dirty="0"/>
          </a:p>
        </p:txBody>
      </p:sp>
      <p:sp>
        <p:nvSpPr>
          <p:cNvPr id="4" name="Rectangle 3"/>
          <p:cNvSpPr/>
          <p:nvPr/>
        </p:nvSpPr>
        <p:spPr>
          <a:xfrm>
            <a:off x="-11886" y="152400"/>
            <a:ext cx="1466492" cy="369332"/>
          </a:xfrm>
          <a:prstGeom prst="rect">
            <a:avLst/>
          </a:prstGeom>
        </p:spPr>
        <p:txBody>
          <a:bodyPr wrap="none">
            <a:spAutoFit/>
          </a:bodyPr>
          <a:lstStyle/>
          <a:p>
            <a:r>
              <a:rPr lang="en-US" dirty="0"/>
              <a:t>GST Returns:</a:t>
            </a:r>
          </a:p>
        </p:txBody>
      </p:sp>
    </p:spTree>
    <p:extLst>
      <p:ext uri="{BB962C8B-B14F-4D97-AF65-F5344CB8AC3E}">
        <p14:creationId xmlns:p14="http://schemas.microsoft.com/office/powerpoint/2010/main" val="209580481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Annual Return</a:t>
            </a:r>
          </a:p>
        </p:txBody>
      </p:sp>
      <p:sp>
        <p:nvSpPr>
          <p:cNvPr id="3" name="Content Placeholder 2"/>
          <p:cNvSpPr>
            <a:spLocks noGrp="1"/>
          </p:cNvSpPr>
          <p:nvPr>
            <p:ph idx="1"/>
          </p:nvPr>
        </p:nvSpPr>
        <p:spPr/>
        <p:txBody>
          <a:bodyPr>
            <a:normAutofit fontScale="77500" lnSpcReduction="20000"/>
          </a:bodyPr>
          <a:lstStyle/>
          <a:p>
            <a:r>
              <a:rPr lang="en-US" dirty="0"/>
              <a:t>Annual summary of all transactions</a:t>
            </a:r>
          </a:p>
          <a:p>
            <a:r>
              <a:rPr lang="en-US" dirty="0"/>
              <a:t>Accounts to be certified by Chartered Accountant etc. if turnover more than Rs. 2 </a:t>
            </a:r>
            <a:r>
              <a:rPr lang="en-US" dirty="0" err="1"/>
              <a:t>Crore</a:t>
            </a:r>
            <a:endParaRPr lang="en-US" dirty="0"/>
          </a:p>
          <a:p>
            <a:r>
              <a:rPr lang="en-US" dirty="0"/>
              <a:t>Personal Details</a:t>
            </a:r>
          </a:p>
          <a:p>
            <a:r>
              <a:rPr lang="en-US" dirty="0"/>
              <a:t>Details of Expenditure</a:t>
            </a:r>
          </a:p>
          <a:p>
            <a:pPr lvl="1">
              <a:buFont typeface="Wingdings" panose="05000000000000000000" pitchFamily="2" charset="2"/>
              <a:buChar char="Ø"/>
            </a:pPr>
            <a:r>
              <a:rPr lang="en-US" dirty="0"/>
              <a:t>Purchases – goods/services – intra/inter state</a:t>
            </a:r>
          </a:p>
          <a:p>
            <a:pPr lvl="1">
              <a:buFont typeface="Wingdings" panose="05000000000000000000" pitchFamily="2" charset="2"/>
              <a:buChar char="Ø"/>
            </a:pPr>
            <a:r>
              <a:rPr lang="en-US" dirty="0"/>
              <a:t>Imports</a:t>
            </a:r>
          </a:p>
          <a:p>
            <a:r>
              <a:rPr lang="en-US" dirty="0"/>
              <a:t>Details of Income</a:t>
            </a:r>
          </a:p>
          <a:p>
            <a:pPr lvl="1">
              <a:buFont typeface="Wingdings" panose="05000000000000000000" pitchFamily="2" charset="2"/>
              <a:buChar char="Ø"/>
            </a:pPr>
            <a:r>
              <a:rPr lang="en-US" dirty="0"/>
              <a:t>Supplies – goods/services – intra/inter state </a:t>
            </a:r>
          </a:p>
          <a:p>
            <a:pPr lvl="1">
              <a:buFont typeface="Wingdings" panose="05000000000000000000" pitchFamily="2" charset="2"/>
              <a:buChar char="Ø"/>
            </a:pPr>
            <a:r>
              <a:rPr lang="en-US" dirty="0"/>
              <a:t>Exports</a:t>
            </a:r>
          </a:p>
          <a:p>
            <a:r>
              <a:rPr lang="en-US" dirty="0"/>
              <a:t>Not to be filed by ISD, TDS </a:t>
            </a:r>
            <a:r>
              <a:rPr lang="en-US" dirty="0" err="1"/>
              <a:t>Deductor</a:t>
            </a:r>
            <a:r>
              <a:rPr lang="en-US" dirty="0"/>
              <a:t>, Casual Taxpayer, and Non resident taxpayer</a:t>
            </a:r>
          </a:p>
          <a:p>
            <a:pPr lvl="1"/>
            <a:endParaRPr lang="en-US" dirty="0"/>
          </a:p>
        </p:txBody>
      </p:sp>
      <p:sp>
        <p:nvSpPr>
          <p:cNvPr id="5" name="Slide Number Placeholder 4"/>
          <p:cNvSpPr>
            <a:spLocks noGrp="1"/>
          </p:cNvSpPr>
          <p:nvPr>
            <p:ph type="sldNum" sz="quarter" idx="12"/>
          </p:nvPr>
        </p:nvSpPr>
        <p:spPr/>
        <p:txBody>
          <a:bodyPr/>
          <a:lstStyle/>
          <a:p>
            <a:fld id="{1DAED585-99ED-44C4-A355-8E0FAFA94D34}" type="slidenum">
              <a:rPr lang="en-US" smtClean="0"/>
              <a:pPr/>
              <a:t>41</a:t>
            </a:fld>
            <a:endParaRPr lang="en-US" dirty="0"/>
          </a:p>
        </p:txBody>
      </p:sp>
      <p:sp>
        <p:nvSpPr>
          <p:cNvPr id="4" name="Rectangle 3"/>
          <p:cNvSpPr/>
          <p:nvPr/>
        </p:nvSpPr>
        <p:spPr>
          <a:xfrm>
            <a:off x="0" y="152400"/>
            <a:ext cx="1466492" cy="369332"/>
          </a:xfrm>
          <a:prstGeom prst="rect">
            <a:avLst/>
          </a:prstGeom>
        </p:spPr>
        <p:txBody>
          <a:bodyPr wrap="none">
            <a:spAutoFit/>
          </a:bodyPr>
          <a:lstStyle/>
          <a:p>
            <a:r>
              <a:rPr lang="en-US" dirty="0"/>
              <a:t>GST Returns:</a:t>
            </a:r>
          </a:p>
        </p:txBody>
      </p:sp>
    </p:spTree>
    <p:extLst>
      <p:ext uri="{BB962C8B-B14F-4D97-AF65-F5344CB8AC3E}">
        <p14:creationId xmlns:p14="http://schemas.microsoft.com/office/powerpoint/2010/main" val="380563154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First and Final Returns</a:t>
            </a:r>
          </a:p>
        </p:txBody>
      </p:sp>
      <p:sp>
        <p:nvSpPr>
          <p:cNvPr id="4" name="Content Placeholder 3"/>
          <p:cNvSpPr>
            <a:spLocks noGrp="1"/>
          </p:cNvSpPr>
          <p:nvPr>
            <p:ph idx="1"/>
          </p:nvPr>
        </p:nvSpPr>
        <p:spPr/>
        <p:txBody>
          <a:bodyPr>
            <a:normAutofit/>
          </a:bodyPr>
          <a:lstStyle/>
          <a:p>
            <a:r>
              <a:rPr lang="en-US" dirty="0"/>
              <a:t>First Return</a:t>
            </a:r>
          </a:p>
          <a:p>
            <a:pPr lvl="1">
              <a:buFont typeface="Wingdings" panose="05000000000000000000" pitchFamily="2" charset="2"/>
              <a:buChar char="Ø"/>
            </a:pPr>
            <a:r>
              <a:rPr lang="en-US" dirty="0"/>
              <a:t>Required when the liability to register and pay tax arose before grant of registration</a:t>
            </a:r>
          </a:p>
          <a:p>
            <a:r>
              <a:rPr lang="en-US" dirty="0"/>
              <a:t>Final Return</a:t>
            </a:r>
          </a:p>
          <a:p>
            <a:pPr lvl="1">
              <a:buFont typeface="Wingdings" panose="05000000000000000000" pitchFamily="2" charset="2"/>
              <a:buChar char="Ø"/>
            </a:pPr>
            <a:r>
              <a:rPr lang="en-US" dirty="0"/>
              <a:t>On closure of business</a:t>
            </a:r>
          </a:p>
          <a:p>
            <a:pPr lvl="1">
              <a:buFont typeface="Wingdings" panose="05000000000000000000" pitchFamily="2" charset="2"/>
              <a:buChar char="Ø"/>
            </a:pPr>
            <a:r>
              <a:rPr lang="en-US" dirty="0"/>
              <a:t>Reversal of credit on goods in stock</a:t>
            </a:r>
          </a:p>
          <a:p>
            <a:endParaRPr lang="en-US" dirty="0"/>
          </a:p>
        </p:txBody>
      </p:sp>
      <p:sp>
        <p:nvSpPr>
          <p:cNvPr id="3" name="Slide Number Placeholder 2"/>
          <p:cNvSpPr>
            <a:spLocks noGrp="1"/>
          </p:cNvSpPr>
          <p:nvPr>
            <p:ph type="sldNum" sz="quarter" idx="12"/>
          </p:nvPr>
        </p:nvSpPr>
        <p:spPr/>
        <p:txBody>
          <a:bodyPr/>
          <a:lstStyle/>
          <a:p>
            <a:fld id="{1DAED585-99ED-44C4-A355-8E0FAFA94D34}" type="slidenum">
              <a:rPr lang="en-US" smtClean="0"/>
              <a:pPr/>
              <a:t>42</a:t>
            </a:fld>
            <a:endParaRPr lang="en-US" dirty="0"/>
          </a:p>
        </p:txBody>
      </p:sp>
      <p:sp>
        <p:nvSpPr>
          <p:cNvPr id="5" name="Rectangle 4"/>
          <p:cNvSpPr/>
          <p:nvPr/>
        </p:nvSpPr>
        <p:spPr>
          <a:xfrm>
            <a:off x="0" y="0"/>
            <a:ext cx="1466492" cy="369332"/>
          </a:xfrm>
          <a:prstGeom prst="rect">
            <a:avLst/>
          </a:prstGeom>
        </p:spPr>
        <p:txBody>
          <a:bodyPr wrap="none">
            <a:spAutoFit/>
          </a:bodyPr>
          <a:lstStyle/>
          <a:p>
            <a:r>
              <a:rPr lang="en-US" dirty="0"/>
              <a:t>GST Returns:</a:t>
            </a:r>
          </a:p>
        </p:txBody>
      </p:sp>
    </p:spTree>
    <p:extLst>
      <p:ext uri="{BB962C8B-B14F-4D97-AF65-F5344CB8AC3E}">
        <p14:creationId xmlns:p14="http://schemas.microsoft.com/office/powerpoint/2010/main" val="18235871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sz="3600" b="1" dirty="0">
                <a:ea typeface="Verdana" pitchFamily="34" charset="0"/>
                <a:cs typeface="Calibri" pitchFamily="34" charset="0"/>
              </a:rPr>
              <a:t>Refunds</a:t>
            </a:r>
            <a:r>
              <a:rPr lang="en-US" sz="2400" b="1" dirty="0">
                <a:ea typeface="Verdana" pitchFamily="34" charset="0"/>
                <a:cs typeface="Calibri" pitchFamily="34" charset="0"/>
              </a:rPr>
              <a:t/>
            </a:r>
            <a:br>
              <a:rPr lang="en-US" sz="2400" b="1" dirty="0">
                <a:ea typeface="Verdana" pitchFamily="34" charset="0"/>
                <a:cs typeface="Calibri" pitchFamily="34" charset="0"/>
              </a:rPr>
            </a:br>
            <a:r>
              <a:rPr lang="en-US" sz="2400" b="1" dirty="0">
                <a:ea typeface="Verdana" pitchFamily="34" charset="0"/>
                <a:cs typeface="Calibri" pitchFamily="34" charset="0"/>
              </a:rPr>
              <a:t>                                                                     </a:t>
            </a:r>
            <a:endParaRPr lang="en-IN" sz="2400" b="1" dirty="0">
              <a:ea typeface="Verdana" pitchFamily="34" charset="0"/>
              <a:cs typeface="Calibri" pitchFamily="34" charset="0"/>
            </a:endParaRPr>
          </a:p>
        </p:txBody>
      </p:sp>
      <p:sp>
        <p:nvSpPr>
          <p:cNvPr id="3" name="Content Placeholder 2"/>
          <p:cNvSpPr>
            <a:spLocks noGrp="1"/>
          </p:cNvSpPr>
          <p:nvPr>
            <p:ph idx="1"/>
          </p:nvPr>
        </p:nvSpPr>
        <p:spPr>
          <a:xfrm>
            <a:off x="457200" y="928670"/>
            <a:ext cx="7901014" cy="5715040"/>
          </a:xfrm>
        </p:spPr>
        <p:txBody>
          <a:bodyPr vert="horz" lIns="91440" tIns="45720" rIns="91440" bIns="45720" rtlCol="0" anchor="t">
            <a:normAutofit fontScale="25000" lnSpcReduction="20000"/>
          </a:bodyPr>
          <a:lstStyle/>
          <a:p>
            <a:pPr>
              <a:buSzPct val="170000"/>
            </a:pPr>
            <a:endParaRPr lang="en-US" sz="6400" dirty="0">
              <a:latin typeface="Calibri" pitchFamily="34" charset="0"/>
              <a:ea typeface="Verdana" pitchFamily="34" charset="0"/>
              <a:cs typeface="Calibri" pitchFamily="34" charset="0"/>
            </a:endParaRPr>
          </a:p>
          <a:p>
            <a:pPr algn="just">
              <a:buSzPct val="170000"/>
            </a:pPr>
            <a:endParaRPr lang="en-US" sz="8000" dirty="0">
              <a:latin typeface="Calibri" pitchFamily="34" charset="0"/>
              <a:ea typeface="Verdana" pitchFamily="34" charset="0"/>
              <a:cs typeface="Calibri" pitchFamily="34" charset="0"/>
            </a:endParaRPr>
          </a:p>
          <a:p>
            <a:pPr algn="just">
              <a:buSzPct val="170000"/>
            </a:pPr>
            <a:r>
              <a:rPr lang="en-US" sz="9600" dirty="0">
                <a:latin typeface="Calibri" pitchFamily="34" charset="0"/>
                <a:ea typeface="Verdana" pitchFamily="34" charset="0"/>
                <a:cs typeface="Calibri" pitchFamily="34" charset="0"/>
              </a:rPr>
              <a:t>Time limit for claiming refund enhanced 2 years from the relevant date.</a:t>
            </a:r>
          </a:p>
          <a:p>
            <a:pPr algn="just">
              <a:buSzPct val="170000"/>
            </a:pPr>
            <a:r>
              <a:rPr lang="en-US" sz="9600" dirty="0">
                <a:latin typeface="Calibri" pitchFamily="34" charset="0"/>
                <a:ea typeface="Verdana" pitchFamily="34" charset="0"/>
                <a:cs typeface="Calibri" pitchFamily="34" charset="0"/>
              </a:rPr>
              <a:t>Refund of Input tax Credit allowed in case of exports or where the credit accumulation is on account of inverted duty structure.  </a:t>
            </a:r>
          </a:p>
          <a:p>
            <a:pPr algn="just">
              <a:buSzPct val="170000"/>
            </a:pPr>
            <a:r>
              <a:rPr lang="en-US" sz="9600" dirty="0">
                <a:latin typeface="Calibri" pitchFamily="34" charset="0"/>
                <a:ea typeface="Verdana" pitchFamily="34" charset="0"/>
                <a:cs typeface="Calibri" pitchFamily="34" charset="0"/>
              </a:rPr>
              <a:t>Refund shall be granted within 60 days from the date of receipt of application.</a:t>
            </a:r>
          </a:p>
          <a:p>
            <a:pPr algn="just">
              <a:buSzPct val="170000"/>
            </a:pPr>
            <a:r>
              <a:rPr lang="en-US" sz="9600" dirty="0">
                <a:latin typeface="Calibri" pitchFamily="34" charset="0"/>
                <a:ea typeface="Verdana" pitchFamily="34" charset="0"/>
                <a:cs typeface="Calibri" pitchFamily="34" charset="0"/>
              </a:rPr>
              <a:t>In case of refund claim on account of exports, 90% of the claim can be given immediately </a:t>
            </a:r>
            <a:r>
              <a:rPr lang="en-US" sz="9600" dirty="0" smtClean="0">
                <a:latin typeface="Calibri" pitchFamily="34" charset="0"/>
                <a:ea typeface="Verdana" pitchFamily="34" charset="0"/>
                <a:cs typeface="Calibri" pitchFamily="34" charset="0"/>
              </a:rPr>
              <a:t>within seven </a:t>
            </a:r>
            <a:r>
              <a:rPr lang="en-US" sz="9600" dirty="0">
                <a:latin typeface="Calibri" pitchFamily="34" charset="0"/>
                <a:ea typeface="Verdana" pitchFamily="34" charset="0"/>
                <a:cs typeface="Calibri" pitchFamily="34" charset="0"/>
              </a:rPr>
              <a:t>days on provisional basis.</a:t>
            </a:r>
          </a:p>
          <a:p>
            <a:pPr algn="just">
              <a:buSzPct val="170000"/>
            </a:pPr>
            <a:r>
              <a:rPr lang="en-US" sz="9600" dirty="0">
                <a:latin typeface="Calibri" pitchFamily="34" charset="0"/>
                <a:ea typeface="Verdana" pitchFamily="34" charset="0"/>
                <a:cs typeface="Calibri" pitchFamily="34" charset="0"/>
              </a:rPr>
              <a:t>No need to furnish evidence against unjust enrichment  if the refund claim is less than Rs. </a:t>
            </a:r>
            <a:r>
              <a:rPr lang="en-US" sz="9600" dirty="0" smtClean="0">
                <a:latin typeface="Calibri" pitchFamily="34" charset="0"/>
                <a:ea typeface="Verdana" pitchFamily="34" charset="0"/>
                <a:cs typeface="Calibri" pitchFamily="34" charset="0"/>
              </a:rPr>
              <a:t>2 lakhs. </a:t>
            </a:r>
            <a:r>
              <a:rPr lang="en-US" sz="9600" dirty="0">
                <a:latin typeface="Calibri" pitchFamily="34" charset="0"/>
                <a:ea typeface="Verdana" pitchFamily="34" charset="0"/>
                <a:cs typeface="Calibri" pitchFamily="34" charset="0"/>
              </a:rPr>
              <a:t>Self-certification would suffice.</a:t>
            </a:r>
          </a:p>
          <a:p>
            <a:pPr algn="just">
              <a:buSzPct val="170000"/>
            </a:pPr>
            <a:r>
              <a:rPr lang="en-US" sz="9600" dirty="0">
                <a:latin typeface="Calibri" pitchFamily="34" charset="0"/>
                <a:ea typeface="Verdana" pitchFamily="34" charset="0"/>
                <a:cs typeface="Calibri" pitchFamily="34" charset="0"/>
              </a:rPr>
              <a:t>Interest payable after 3 months from the date of receipt of application till the date of refund</a:t>
            </a:r>
            <a:r>
              <a:rPr lang="en-US" sz="12800" dirty="0">
                <a:latin typeface="Calibri" pitchFamily="34" charset="0"/>
                <a:ea typeface="Verdana" pitchFamily="34" charset="0"/>
                <a:cs typeface="Calibri" pitchFamily="34" charset="0"/>
              </a:rPr>
              <a:t>. </a:t>
            </a:r>
          </a:p>
          <a:p>
            <a:pPr>
              <a:buSzPct val="170000"/>
            </a:pPr>
            <a:endParaRPr lang="en-US" sz="7200" dirty="0">
              <a:latin typeface="Calibri" pitchFamily="34" charset="0"/>
              <a:ea typeface="Verdana" pitchFamily="34" charset="0"/>
              <a:cs typeface="Calibri" pitchFamily="34" charset="0"/>
            </a:endParaRPr>
          </a:p>
          <a:p>
            <a:pPr>
              <a:buClrTx/>
            </a:pPr>
            <a:endParaRPr lang="en-US" sz="8000" dirty="0">
              <a:latin typeface="Calibri" pitchFamily="34" charset="0"/>
              <a:ea typeface="Verdana" pitchFamily="34" charset="0"/>
              <a:cs typeface="Calibri" pitchFamily="34" charset="0"/>
            </a:endParaRPr>
          </a:p>
          <a:p>
            <a:endParaRPr lang="en-IN" sz="8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500066"/>
          </a:xfrm>
        </p:spPr>
        <p:txBody>
          <a:bodyPr>
            <a:normAutofit fontScale="90000"/>
          </a:bodyPr>
          <a:lstStyle/>
          <a:p>
            <a:r>
              <a:rPr lang="en-US" sz="3600" b="1" dirty="0">
                <a:latin typeface="+mj-lt"/>
                <a:ea typeface="Verdana" pitchFamily="34" charset="0"/>
                <a:cs typeface="Times New Roman" panose="02020603050405020304" pitchFamily="18" charset="0"/>
              </a:rPr>
              <a:t>Advance Rulings</a:t>
            </a:r>
            <a:endParaRPr lang="en-IN" sz="2400" b="1" dirty="0">
              <a:latin typeface="+mj-lt"/>
              <a:ea typeface="Verdana" pitchFamily="34" charset="0"/>
              <a:cs typeface="Times New Roman" panose="02020603050405020304" pitchFamily="18" charset="0"/>
            </a:endParaRPr>
          </a:p>
        </p:txBody>
      </p:sp>
      <p:sp>
        <p:nvSpPr>
          <p:cNvPr id="3" name="Content Placeholder 2"/>
          <p:cNvSpPr>
            <a:spLocks noGrp="1"/>
          </p:cNvSpPr>
          <p:nvPr>
            <p:ph idx="1"/>
          </p:nvPr>
        </p:nvSpPr>
        <p:spPr>
          <a:xfrm>
            <a:off x="457200" y="1371600"/>
            <a:ext cx="8229600" cy="5343548"/>
          </a:xfrm>
        </p:spPr>
        <p:txBody>
          <a:bodyPr>
            <a:normAutofit/>
          </a:bodyPr>
          <a:lstStyle/>
          <a:p>
            <a:pPr algn="just">
              <a:buSzPct val="170000"/>
            </a:pPr>
            <a:r>
              <a:rPr lang="en-US" sz="2600" dirty="0">
                <a:latin typeface="+mj-lt"/>
              </a:rPr>
              <a:t>An applicant can apply for advance ruling even before taking up a transaction (proposed supply of goods or services) or in respect of a supply which is being undertaken. </a:t>
            </a:r>
          </a:p>
          <a:p>
            <a:pPr lvl="1" algn="just">
              <a:buSzPct val="170000"/>
              <a:buFont typeface="Wingdings" panose="05000000000000000000" pitchFamily="2" charset="2"/>
              <a:buChar char="Ø"/>
            </a:pPr>
            <a:r>
              <a:rPr lang="en-US" sz="2000" dirty="0">
                <a:latin typeface="+mj-lt"/>
              </a:rPr>
              <a:t>The only restriction is that the question being raised is already not pending or decided in any proceedings in the case of applicant. </a:t>
            </a:r>
          </a:p>
          <a:p>
            <a:pPr>
              <a:buSzPct val="170000"/>
            </a:pPr>
            <a:r>
              <a:rPr lang="en-US" sz="2600" dirty="0">
                <a:latin typeface="+mj-lt"/>
                <a:ea typeface="Verdana" pitchFamily="34" charset="0"/>
                <a:cs typeface="Times New Roman" panose="02020603050405020304" pitchFamily="18" charset="0"/>
              </a:rPr>
              <a:t>Advance ruling to be issued within 90 days. </a:t>
            </a:r>
          </a:p>
          <a:p>
            <a:pPr algn="just">
              <a:buSzPct val="170000"/>
            </a:pPr>
            <a:r>
              <a:rPr lang="en-US" sz="2600" dirty="0">
                <a:latin typeface="+mj-lt"/>
                <a:ea typeface="Verdana" pitchFamily="34" charset="0"/>
                <a:cs typeface="Times New Roman" panose="02020603050405020304" pitchFamily="18" charset="0"/>
              </a:rPr>
              <a:t>Advance ruling shall be binding on </a:t>
            </a:r>
            <a:r>
              <a:rPr lang="en-US" sz="2600" dirty="0">
                <a:ea typeface="Verdana" pitchFamily="34" charset="0"/>
                <a:cs typeface="Times New Roman" panose="02020603050405020304" pitchFamily="18" charset="0"/>
              </a:rPr>
              <a:t>concerned  officer or jurisdictional officer in case of applicant and </a:t>
            </a:r>
            <a:r>
              <a:rPr lang="en-US" sz="2600" dirty="0">
                <a:latin typeface="+mj-lt"/>
                <a:ea typeface="Verdana" pitchFamily="34" charset="0"/>
                <a:cs typeface="Times New Roman" panose="02020603050405020304" pitchFamily="18" charset="0"/>
              </a:rPr>
              <a:t>only on the applicant </a:t>
            </a:r>
          </a:p>
          <a:p>
            <a:pPr algn="just">
              <a:buSzPct val="170000"/>
            </a:pPr>
            <a:r>
              <a:rPr lang="en-US" sz="2600" dirty="0">
                <a:latin typeface="+mj-lt"/>
                <a:ea typeface="Verdana" pitchFamily="34" charset="0"/>
                <a:cs typeface="Times New Roman" panose="02020603050405020304" pitchFamily="18" charset="0"/>
              </a:rPr>
              <a:t>Advance ruling to continue unless there is a change in law or facts. </a:t>
            </a:r>
            <a:endParaRPr lang="en-US" sz="2600" dirty="0">
              <a:latin typeface="+mj-lt"/>
              <a:ea typeface="Verdana" pitchFamily="34" charset="0"/>
              <a:cs typeface="Verdana" pitchFamily="34" charset="0"/>
            </a:endParaRPr>
          </a:p>
          <a:p>
            <a:pPr lvl="1" algn="just">
              <a:buSzPct val="95000"/>
              <a:buNone/>
            </a:pPr>
            <a:endParaRPr lang="en-US" sz="2000" dirty="0">
              <a:latin typeface="Verdana" pitchFamily="34" charset="0"/>
              <a:ea typeface="Verdana" pitchFamily="34" charset="0"/>
              <a:cs typeface="Verdana" pitchFamily="34" charset="0"/>
            </a:endParaRPr>
          </a:p>
          <a:p>
            <a:pPr lvl="1">
              <a:buSzPct val="170000"/>
            </a:pPr>
            <a:endParaRPr lang="en-IN"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4889778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Issues on which ruling can be asked?</a:t>
            </a:r>
          </a:p>
        </p:txBody>
      </p:sp>
      <p:sp>
        <p:nvSpPr>
          <p:cNvPr id="3" name="Content Placeholder 2"/>
          <p:cNvSpPr>
            <a:spLocks noGrp="1"/>
          </p:cNvSpPr>
          <p:nvPr>
            <p:ph idx="1"/>
          </p:nvPr>
        </p:nvSpPr>
        <p:spPr>
          <a:xfrm>
            <a:off x="457200" y="1600200"/>
            <a:ext cx="8382000" cy="4525963"/>
          </a:xfrm>
        </p:spPr>
        <p:txBody>
          <a:bodyPr>
            <a:normAutofit fontScale="62500" lnSpcReduction="20000"/>
          </a:bodyPr>
          <a:lstStyle/>
          <a:p>
            <a:r>
              <a:rPr lang="en-US" sz="3800" dirty="0"/>
              <a:t>Classification</a:t>
            </a:r>
          </a:p>
          <a:p>
            <a:r>
              <a:rPr lang="en-US" sz="3800" dirty="0"/>
              <a:t>Applicability of a notification</a:t>
            </a:r>
            <a:endParaRPr lang="en-IN" sz="3800" dirty="0"/>
          </a:p>
          <a:p>
            <a:r>
              <a:rPr lang="en-US" sz="3800" dirty="0"/>
              <a:t>Determination of time and value of supply </a:t>
            </a:r>
            <a:endParaRPr lang="en-IN" sz="3800" dirty="0"/>
          </a:p>
          <a:p>
            <a:r>
              <a:rPr lang="en-US" sz="3800" dirty="0"/>
              <a:t>Admissibility of input tax credit of tax paid or deemed to have been paid</a:t>
            </a:r>
            <a:endParaRPr lang="en-IN" sz="3800" dirty="0"/>
          </a:p>
          <a:p>
            <a:r>
              <a:rPr lang="en-US" sz="3800" dirty="0"/>
              <a:t>Determination of the liability to pay tax on any goods or services under the Act</a:t>
            </a:r>
            <a:endParaRPr lang="en-IN" sz="3800" dirty="0"/>
          </a:p>
          <a:p>
            <a:r>
              <a:rPr lang="en-US" sz="3800" dirty="0"/>
              <a:t>Whether applicant is required to be registered under the Act;</a:t>
            </a:r>
            <a:endParaRPr lang="en-IN" sz="3800" dirty="0"/>
          </a:p>
          <a:p>
            <a:r>
              <a:rPr lang="en-US" sz="3800" dirty="0"/>
              <a:t>Whether any particular thing done by the applicant with respect to any goods or services amounts to or results in a supply of goods or services</a:t>
            </a:r>
            <a:endParaRPr lang="en-IN" sz="3800"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32547062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IN" sz="3200" b="1" dirty="0">
                <a:latin typeface="Times New Roman" panose="02020603050405020304" pitchFamily="18" charset="0"/>
                <a:ea typeface="Verdana" pitchFamily="34" charset="0"/>
                <a:cs typeface="Times New Roman" panose="02020603050405020304" pitchFamily="18" charset="0"/>
              </a:rPr>
              <a:t>Transitional Provisions</a:t>
            </a:r>
            <a:endParaRPr lang="en-IN" sz="2400" b="1" dirty="0">
              <a:latin typeface="Times New Roman" panose="02020603050405020304" pitchFamily="18" charset="0"/>
              <a:ea typeface="Verdana" pitchFamily="34" charset="0"/>
              <a:cs typeface="Times New Roman" panose="02020603050405020304" pitchFamily="18" charset="0"/>
            </a:endParaRPr>
          </a:p>
        </p:txBody>
      </p:sp>
      <p:sp>
        <p:nvSpPr>
          <p:cNvPr id="3" name="Content Placeholder 2"/>
          <p:cNvSpPr>
            <a:spLocks noGrp="1"/>
          </p:cNvSpPr>
          <p:nvPr>
            <p:ph idx="1"/>
          </p:nvPr>
        </p:nvSpPr>
        <p:spPr>
          <a:xfrm>
            <a:off x="251520" y="1371600"/>
            <a:ext cx="8640960" cy="5297760"/>
          </a:xfrm>
        </p:spPr>
        <p:txBody>
          <a:bodyPr>
            <a:normAutofit/>
          </a:bodyPr>
          <a:lstStyle/>
          <a:p>
            <a:pPr algn="just">
              <a:spcBef>
                <a:spcPts val="0"/>
              </a:spcBef>
            </a:pPr>
            <a:r>
              <a:rPr lang="en-IN" sz="2600" dirty="0">
                <a:latin typeface="Times New Roman" panose="02020603050405020304" pitchFamily="18" charset="0"/>
                <a:cs typeface="Times New Roman" panose="02020603050405020304" pitchFamily="18" charset="0"/>
              </a:rPr>
              <a:t>Existing taxpayers to be issued Provisional Registration  valid for 6 months (extendible) </a:t>
            </a:r>
          </a:p>
          <a:p>
            <a:pPr lvl="1" algn="just">
              <a:spcBef>
                <a:spcPts val="0"/>
              </a:spcBef>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Upon furnishing of prescribed information, final RC to be granted</a:t>
            </a:r>
          </a:p>
          <a:p>
            <a:pPr algn="just">
              <a:spcBef>
                <a:spcPts val="0"/>
              </a:spcBef>
            </a:pPr>
            <a:r>
              <a:rPr lang="en-IN" sz="2600" dirty="0" err="1">
                <a:latin typeface="Times New Roman" panose="02020603050405020304" pitchFamily="18" charset="0"/>
                <a:cs typeface="Times New Roman" panose="02020603050405020304" pitchFamily="18" charset="0"/>
              </a:rPr>
              <a:t>Cenvat</a:t>
            </a:r>
            <a:r>
              <a:rPr lang="en-IN" sz="2600" dirty="0">
                <a:latin typeface="Times New Roman" panose="02020603050405020304" pitchFamily="18" charset="0"/>
                <a:cs typeface="Times New Roman" panose="02020603050405020304" pitchFamily="18" charset="0"/>
              </a:rPr>
              <a:t> credit/VAT carried forward in return allowed as ITC under GST </a:t>
            </a:r>
          </a:p>
          <a:p>
            <a:pPr algn="just">
              <a:spcBef>
                <a:spcPts val="0"/>
              </a:spcBef>
            </a:pPr>
            <a:r>
              <a:rPr lang="en-IN" sz="2600" dirty="0">
                <a:latin typeface="Times New Roman" panose="02020603050405020304" pitchFamily="18" charset="0"/>
                <a:cs typeface="Times New Roman" panose="02020603050405020304" pitchFamily="18" charset="0"/>
              </a:rPr>
              <a:t>Un-availed </a:t>
            </a:r>
            <a:r>
              <a:rPr lang="en-IN" sz="2600" dirty="0" err="1">
                <a:latin typeface="Times New Roman" panose="02020603050405020304" pitchFamily="18" charset="0"/>
                <a:cs typeface="Times New Roman" panose="02020603050405020304" pitchFamily="18" charset="0"/>
              </a:rPr>
              <a:t>Cenvat</a:t>
            </a:r>
            <a:r>
              <a:rPr lang="en-IN" sz="2600" dirty="0">
                <a:latin typeface="Times New Roman" panose="02020603050405020304" pitchFamily="18" charset="0"/>
                <a:cs typeface="Times New Roman" panose="02020603050405020304" pitchFamily="18" charset="0"/>
              </a:rPr>
              <a:t>/VAT credit on capital goods, not </a:t>
            </a:r>
            <a:r>
              <a:rPr lang="en-IN" sz="2600" dirty="0" smtClean="0">
                <a:latin typeface="Times New Roman" panose="02020603050405020304" pitchFamily="18" charset="0"/>
                <a:cs typeface="Times New Roman" panose="02020603050405020304" pitchFamily="18" charset="0"/>
              </a:rPr>
              <a:t>carried forward in </a:t>
            </a:r>
            <a:r>
              <a:rPr lang="en-IN" sz="2600" dirty="0">
                <a:latin typeface="Times New Roman" panose="02020603050405020304" pitchFamily="18" charset="0"/>
                <a:cs typeface="Times New Roman" panose="02020603050405020304" pitchFamily="18" charset="0"/>
              </a:rPr>
              <a:t>return, shall also be allowed as ITC under GST</a:t>
            </a:r>
          </a:p>
          <a:p>
            <a:pPr algn="just">
              <a:spcBef>
                <a:spcPts val="0"/>
              </a:spcBef>
            </a:pPr>
            <a:r>
              <a:rPr lang="en-IN" sz="2600" dirty="0">
                <a:latin typeface="Times New Roman" panose="02020603050405020304" pitchFamily="18" charset="0"/>
                <a:cs typeface="Times New Roman" panose="02020603050405020304" pitchFamily="18" charset="0"/>
              </a:rPr>
              <a:t>Eligible duties and taxes in respect of inputs held in stock permissible as credit to registered persons</a:t>
            </a:r>
          </a:p>
        </p:txBody>
      </p:sp>
    </p:spTree>
    <p:extLst>
      <p:ext uri="{BB962C8B-B14F-4D97-AF65-F5344CB8AC3E}">
        <p14:creationId xmlns:p14="http://schemas.microsoft.com/office/powerpoint/2010/main" val="255212757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a:t>Transitional Provisions</a:t>
            </a:r>
            <a:endParaRPr lang="en-IN" b="1" dirty="0"/>
          </a:p>
        </p:txBody>
      </p:sp>
      <p:sp>
        <p:nvSpPr>
          <p:cNvPr id="3" name="Content Placeholder 2"/>
          <p:cNvSpPr>
            <a:spLocks noGrp="1"/>
          </p:cNvSpPr>
          <p:nvPr>
            <p:ph idx="1"/>
          </p:nvPr>
        </p:nvSpPr>
        <p:spPr/>
        <p:txBody>
          <a:bodyPr>
            <a:normAutofit fontScale="92500" lnSpcReduction="20000"/>
          </a:bodyPr>
          <a:lstStyle/>
          <a:p>
            <a:pPr algn="just">
              <a:spcBef>
                <a:spcPts val="0"/>
              </a:spcBef>
            </a:pPr>
            <a:r>
              <a:rPr lang="en-IN" dirty="0">
                <a:latin typeface="Times New Roman" panose="02020603050405020304" pitchFamily="18" charset="0"/>
                <a:cs typeface="Times New Roman" panose="02020603050405020304" pitchFamily="18" charset="0"/>
              </a:rPr>
              <a:t>Eligible duties and taxes in respect of inputs held in stock available as credit to taxable person switching over from compounding</a:t>
            </a:r>
          </a:p>
          <a:p>
            <a:pPr algn="just">
              <a:spcBef>
                <a:spcPts val="0"/>
              </a:spcBef>
            </a:pPr>
            <a:r>
              <a:rPr lang="en-IN" dirty="0">
                <a:latin typeface="Times New Roman" panose="02020603050405020304" pitchFamily="18" charset="0"/>
                <a:cs typeface="Times New Roman" panose="02020603050405020304" pitchFamily="18" charset="0"/>
              </a:rPr>
              <a:t>Transitional credit available generally only if both laws permit and </a:t>
            </a:r>
            <a:r>
              <a:rPr lang="en-IN" dirty="0" smtClean="0">
                <a:latin typeface="Times New Roman" panose="02020603050405020304" pitchFamily="18" charset="0"/>
                <a:cs typeface="Times New Roman" panose="02020603050405020304" pitchFamily="18" charset="0"/>
              </a:rPr>
              <a:t>invoice is not </a:t>
            </a:r>
            <a:r>
              <a:rPr lang="en-IN" dirty="0">
                <a:latin typeface="Times New Roman" panose="02020603050405020304" pitchFamily="18" charset="0"/>
                <a:cs typeface="Times New Roman" panose="02020603050405020304" pitchFamily="18" charset="0"/>
              </a:rPr>
              <a:t>more than 12 months old </a:t>
            </a:r>
          </a:p>
          <a:p>
            <a:pPr algn="just">
              <a:spcBef>
                <a:spcPts val="0"/>
              </a:spcBef>
            </a:pPr>
            <a:r>
              <a:rPr lang="en-IN" dirty="0">
                <a:latin typeface="Times New Roman" panose="02020603050405020304" pitchFamily="18" charset="0"/>
                <a:cs typeface="Times New Roman" panose="02020603050405020304" pitchFamily="18" charset="0"/>
              </a:rPr>
              <a:t>No tax payable on goods removed/despatched earlier but returned within 6 months after the introduction of GST</a:t>
            </a:r>
          </a:p>
          <a:p>
            <a:pPr algn="just">
              <a:spcBef>
                <a:spcPts val="0"/>
              </a:spcBef>
            </a:pPr>
            <a:r>
              <a:rPr lang="en-IN" dirty="0">
                <a:latin typeface="Times New Roman" panose="02020603050405020304" pitchFamily="18" charset="0"/>
                <a:cs typeface="Times New Roman" panose="02020603050405020304" pitchFamily="18" charset="0"/>
              </a:rPr>
              <a:t>Proceedings under earlier law to be conducted under old law</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42504820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1" y="1319432"/>
            <a:ext cx="4953000" cy="5462368"/>
          </a:xfrm>
          <a:prstGeom prst="rect">
            <a:avLst/>
          </a:prstGeom>
          <a:noFill/>
          <a:ln w="9525" algn="ctr">
            <a:solidFill>
              <a:srgbClr val="0070C0"/>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1400" b="1">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1400" b="1">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1400" b="1">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1400" b="1">
                <a:solidFill>
                  <a:schemeClr val="tx1"/>
                </a:solidFill>
                <a:latin typeface="+mn-lt"/>
                <a:ea typeface="MS PGothic" pitchFamily="34" charset="-128"/>
                <a:cs typeface="+mn-cs"/>
              </a:defRPr>
            </a:lvl5pPr>
            <a:lvl6pPr marL="2514600" indent="-228600" algn="l" rtl="0" fontAlgn="base">
              <a:spcBef>
                <a:spcPct val="20000"/>
              </a:spcBef>
              <a:spcAft>
                <a:spcPct val="0"/>
              </a:spcAft>
              <a:defRPr sz="1400" b="1">
                <a:solidFill>
                  <a:schemeClr val="tx1"/>
                </a:solidFill>
                <a:latin typeface="+mn-lt"/>
                <a:ea typeface="+mn-ea"/>
                <a:cs typeface="+mn-cs"/>
              </a:defRPr>
            </a:lvl6pPr>
            <a:lvl7pPr marL="2971800" indent="-228600" algn="l" rtl="0" fontAlgn="base">
              <a:spcBef>
                <a:spcPct val="20000"/>
              </a:spcBef>
              <a:spcAft>
                <a:spcPct val="0"/>
              </a:spcAft>
              <a:defRPr sz="1400" b="1">
                <a:solidFill>
                  <a:schemeClr val="tx1"/>
                </a:solidFill>
                <a:latin typeface="+mn-lt"/>
                <a:ea typeface="+mn-ea"/>
                <a:cs typeface="+mn-cs"/>
              </a:defRPr>
            </a:lvl7pPr>
            <a:lvl8pPr marL="3429000" indent="-228600" algn="l" rtl="0" fontAlgn="base">
              <a:spcBef>
                <a:spcPct val="20000"/>
              </a:spcBef>
              <a:spcAft>
                <a:spcPct val="0"/>
              </a:spcAft>
              <a:defRPr sz="1400" b="1">
                <a:solidFill>
                  <a:schemeClr val="tx1"/>
                </a:solidFill>
                <a:latin typeface="+mn-lt"/>
                <a:ea typeface="+mn-ea"/>
                <a:cs typeface="+mn-cs"/>
              </a:defRPr>
            </a:lvl8pPr>
            <a:lvl9pPr marL="3886200" indent="-228600" algn="l" rtl="0" fontAlgn="base">
              <a:spcBef>
                <a:spcPct val="20000"/>
              </a:spcBef>
              <a:spcAft>
                <a:spcPct val="0"/>
              </a:spcAft>
              <a:defRPr sz="1400" b="1">
                <a:solidFill>
                  <a:schemeClr val="tx1"/>
                </a:solidFill>
                <a:latin typeface="+mn-lt"/>
                <a:ea typeface="+mn-ea"/>
                <a:cs typeface="+mn-cs"/>
              </a:defRPr>
            </a:lvl9pPr>
          </a:lstStyle>
          <a:p>
            <a:pPr marL="798513" lvl="1" indent="-341313" eaLnBrk="1" hangingPunct="1">
              <a:buFont typeface="+mj-lt"/>
              <a:buAutoNum type="alphaLcPeriod"/>
            </a:pPr>
            <a:r>
              <a:rPr lang="en-US" sz="2400" b="0" kern="0" dirty="0"/>
              <a:t>70 to 80 Lakhs taxpayers; </a:t>
            </a:r>
          </a:p>
          <a:p>
            <a:pPr marL="798513" lvl="1" indent="-341313" eaLnBrk="1" hangingPunct="1">
              <a:buFont typeface="+mj-lt"/>
              <a:buAutoNum type="alphaLcPeriod"/>
            </a:pPr>
            <a:r>
              <a:rPr lang="en-US" sz="2400" b="0" kern="0" dirty="0"/>
              <a:t>260 to 300 Crores B2B invoice data per month</a:t>
            </a:r>
          </a:p>
          <a:p>
            <a:pPr marL="798513" lvl="1" indent="-341313" eaLnBrk="1" hangingPunct="1">
              <a:buFont typeface="+mj-lt"/>
              <a:buAutoNum type="alphaLcPeriod"/>
            </a:pPr>
            <a:r>
              <a:rPr lang="en-US" sz="2400" b="0" kern="0" dirty="0"/>
              <a:t>More than 120,000 tax officials to work</a:t>
            </a:r>
          </a:p>
          <a:p>
            <a:pPr marL="798513" lvl="1" indent="-341313" eaLnBrk="1" hangingPunct="1">
              <a:buFont typeface="+mj-lt"/>
              <a:buAutoNum type="alphaLcPeriod"/>
            </a:pPr>
            <a:r>
              <a:rPr lang="en-US" sz="2400" b="0" kern="0" dirty="0"/>
              <a:t>Monthly filing of returns</a:t>
            </a:r>
          </a:p>
          <a:p>
            <a:pPr marL="798513" lvl="1" indent="-341313" eaLnBrk="1" hangingPunct="1">
              <a:buFont typeface="+mj-lt"/>
              <a:buAutoNum type="alphaLcPeriod"/>
            </a:pPr>
            <a:r>
              <a:rPr lang="en-US" sz="2400" b="0" kern="0" dirty="0"/>
              <a:t>Credit of ITC</a:t>
            </a:r>
          </a:p>
          <a:p>
            <a:pPr marL="798513" lvl="1" indent="-341313" eaLnBrk="1" hangingPunct="1">
              <a:buFont typeface="+mj-lt"/>
              <a:buAutoNum type="alphaLcPeriod"/>
            </a:pPr>
            <a:r>
              <a:rPr lang="en-US" sz="2400" b="0" kern="0" dirty="0"/>
              <a:t>Creation of Business Intelligence reports and Analytics</a:t>
            </a:r>
          </a:p>
          <a:p>
            <a:pPr marL="798513" lvl="1" indent="-341313" eaLnBrk="1" hangingPunct="1">
              <a:buFont typeface="+mj-lt"/>
              <a:buAutoNum type="alphaLcPeriod"/>
            </a:pPr>
            <a:r>
              <a:rPr lang="en-US" sz="2400" b="0" kern="0" dirty="0"/>
              <a:t>Both Central and States Tax Departments</a:t>
            </a:r>
          </a:p>
        </p:txBody>
      </p:sp>
      <p:sp>
        <p:nvSpPr>
          <p:cNvPr id="13" name="Rectangle 2"/>
          <p:cNvSpPr>
            <a:spLocks noGrp="1" noChangeArrowheads="1"/>
          </p:cNvSpPr>
          <p:nvPr>
            <p:ph type="title"/>
          </p:nvPr>
        </p:nvSpPr>
        <p:spPr>
          <a:xfrm>
            <a:off x="609600" y="228600"/>
            <a:ext cx="7162800" cy="904842"/>
          </a:xfrm>
          <a:solidFill>
            <a:schemeClr val="bg1"/>
          </a:solidFill>
        </p:spPr>
        <p:txBody>
          <a:bodyPr anchor="ctr">
            <a:noAutofit/>
          </a:bodyPr>
          <a:lstStyle/>
          <a:p>
            <a:pPr eaLnBrk="1" hangingPunct="1">
              <a:defRPr/>
            </a:pPr>
            <a:r>
              <a:rPr lang="en-US" sz="3200" b="1" dirty="0">
                <a:ea typeface="Verdana" panose="020B0604030504040204" pitchFamily="34" charset="0"/>
                <a:cs typeface="Verdana" panose="020B0604030504040204" pitchFamily="34" charset="0"/>
              </a:rPr>
              <a:t>Role of GSTN: The IT Backbone of GST</a:t>
            </a:r>
          </a:p>
        </p:txBody>
      </p:sp>
      <p:sp>
        <p:nvSpPr>
          <p:cNvPr id="2" name="Right Arrow 1"/>
          <p:cNvSpPr/>
          <p:nvPr/>
        </p:nvSpPr>
        <p:spPr>
          <a:xfrm>
            <a:off x="5177497" y="3066756"/>
            <a:ext cx="970670" cy="149117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 name="Rectangle 2"/>
          <p:cNvSpPr/>
          <p:nvPr/>
        </p:nvSpPr>
        <p:spPr>
          <a:xfrm>
            <a:off x="6372664" y="1828800"/>
            <a:ext cx="2518118" cy="4114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panose="020B0604020202020204" pitchFamily="34" charset="0"/>
              <a:buChar char="•"/>
            </a:pPr>
            <a:r>
              <a:rPr lang="en-IN" sz="2400" dirty="0">
                <a:solidFill>
                  <a:schemeClr val="tx1"/>
                </a:solidFill>
              </a:rPr>
              <a:t>Strong IT Infrastructure</a:t>
            </a:r>
          </a:p>
          <a:p>
            <a:pPr marL="457200" indent="-457200">
              <a:buFont typeface="Arial" panose="020B0604020202020204" pitchFamily="34" charset="0"/>
              <a:buChar char="•"/>
            </a:pPr>
            <a:r>
              <a:rPr lang="en-IN" sz="2400" dirty="0">
                <a:solidFill>
                  <a:schemeClr val="tx1"/>
                </a:solidFill>
              </a:rPr>
              <a:t>Independent</a:t>
            </a:r>
          </a:p>
          <a:p>
            <a:pPr marL="457200" indent="-457200">
              <a:buFont typeface="Arial" panose="020B0604020202020204" pitchFamily="34" charset="0"/>
              <a:buChar char="•"/>
            </a:pPr>
            <a:r>
              <a:rPr lang="en-IN" sz="2400" dirty="0">
                <a:solidFill>
                  <a:schemeClr val="tx1"/>
                </a:solidFill>
              </a:rPr>
              <a:t>Flexibility of Pvt Sector</a:t>
            </a:r>
          </a:p>
          <a:p>
            <a:pPr marL="457200" indent="-457200">
              <a:buFont typeface="Arial" panose="020B0604020202020204" pitchFamily="34" charset="0"/>
              <a:buChar char="•"/>
            </a:pPr>
            <a:r>
              <a:rPr lang="en-IN" sz="2400" dirty="0">
                <a:solidFill>
                  <a:schemeClr val="tx1"/>
                </a:solidFill>
              </a:rPr>
              <a:t>Strategic Control of Govt</a:t>
            </a:r>
          </a:p>
        </p:txBody>
      </p:sp>
      <p:sp>
        <p:nvSpPr>
          <p:cNvPr id="5" name="Slide Number Placeholder 4"/>
          <p:cNvSpPr>
            <a:spLocks noGrp="1"/>
          </p:cNvSpPr>
          <p:nvPr>
            <p:ph type="sldNum" sz="quarter" idx="12"/>
          </p:nvPr>
        </p:nvSpPr>
        <p:spPr>
          <a:xfrm>
            <a:off x="8305800" y="6356350"/>
            <a:ext cx="381000" cy="365125"/>
          </a:xfrm>
        </p:spPr>
        <p:txBody>
          <a:bodyPr/>
          <a:lstStyle/>
          <a:p>
            <a:fld id="{8961F5DB-5296-8E44-9C09-764C04EB9BE5}" type="slidenum">
              <a:rPr lang="en-US" smtClean="0"/>
              <a:t>48</a:t>
            </a:fld>
            <a:endParaRPr lang="en-US"/>
          </a:p>
        </p:txBody>
      </p:sp>
    </p:spTree>
    <p:extLst>
      <p:ext uri="{BB962C8B-B14F-4D97-AF65-F5344CB8AC3E}">
        <p14:creationId xmlns:p14="http://schemas.microsoft.com/office/powerpoint/2010/main" val="17961803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0" y="1371599"/>
            <a:ext cx="8928846" cy="505609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1400" b="1">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1400" b="1">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1400" b="1">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1400" b="1">
                <a:solidFill>
                  <a:schemeClr val="tx1"/>
                </a:solidFill>
                <a:latin typeface="+mn-lt"/>
                <a:ea typeface="MS PGothic" pitchFamily="34" charset="-128"/>
                <a:cs typeface="+mn-cs"/>
              </a:defRPr>
            </a:lvl5pPr>
            <a:lvl6pPr marL="2514600" indent="-228600" algn="l" rtl="0" fontAlgn="base">
              <a:spcBef>
                <a:spcPct val="20000"/>
              </a:spcBef>
              <a:spcAft>
                <a:spcPct val="0"/>
              </a:spcAft>
              <a:defRPr sz="1400" b="1">
                <a:solidFill>
                  <a:schemeClr val="tx1"/>
                </a:solidFill>
                <a:latin typeface="+mn-lt"/>
                <a:ea typeface="+mn-ea"/>
                <a:cs typeface="+mn-cs"/>
              </a:defRPr>
            </a:lvl6pPr>
            <a:lvl7pPr marL="2971800" indent="-228600" algn="l" rtl="0" fontAlgn="base">
              <a:spcBef>
                <a:spcPct val="20000"/>
              </a:spcBef>
              <a:spcAft>
                <a:spcPct val="0"/>
              </a:spcAft>
              <a:defRPr sz="1400" b="1">
                <a:solidFill>
                  <a:schemeClr val="tx1"/>
                </a:solidFill>
                <a:latin typeface="+mn-lt"/>
                <a:ea typeface="+mn-ea"/>
                <a:cs typeface="+mn-cs"/>
              </a:defRPr>
            </a:lvl7pPr>
            <a:lvl8pPr marL="3429000" indent="-228600" algn="l" rtl="0" fontAlgn="base">
              <a:spcBef>
                <a:spcPct val="20000"/>
              </a:spcBef>
              <a:spcAft>
                <a:spcPct val="0"/>
              </a:spcAft>
              <a:defRPr sz="1400" b="1">
                <a:solidFill>
                  <a:schemeClr val="tx1"/>
                </a:solidFill>
                <a:latin typeface="+mn-lt"/>
                <a:ea typeface="+mn-ea"/>
                <a:cs typeface="+mn-cs"/>
              </a:defRPr>
            </a:lvl8pPr>
            <a:lvl9pPr marL="3886200" indent="-228600" algn="l" rtl="0" fontAlgn="base">
              <a:spcBef>
                <a:spcPct val="20000"/>
              </a:spcBef>
              <a:spcAft>
                <a:spcPct val="0"/>
              </a:spcAft>
              <a:defRPr sz="1400" b="1">
                <a:solidFill>
                  <a:schemeClr val="tx1"/>
                </a:solidFill>
                <a:latin typeface="+mn-lt"/>
                <a:ea typeface="+mn-ea"/>
                <a:cs typeface="+mn-cs"/>
              </a:defRPr>
            </a:lvl9pPr>
          </a:lstStyle>
          <a:p>
            <a:pPr marL="798513" lvl="1" indent="-341313" eaLnBrk="1" hangingPunct="1">
              <a:buFont typeface="+mj-lt"/>
              <a:buAutoNum type="alphaLcPeriod"/>
            </a:pPr>
            <a:r>
              <a:rPr lang="en-US" sz="2200" b="0" kern="0" dirty="0"/>
              <a:t>Section -</a:t>
            </a:r>
            <a:r>
              <a:rPr lang="en-US" sz="2200" b="0" kern="0" dirty="0" smtClean="0"/>
              <a:t>25</a:t>
            </a:r>
            <a:r>
              <a:rPr lang="en-US" sz="2200" b="0" kern="0" dirty="0" smtClean="0">
                <a:solidFill>
                  <a:srgbClr val="00B050"/>
                </a:solidFill>
              </a:rPr>
              <a:t> </a:t>
            </a:r>
            <a:r>
              <a:rPr lang="en-US" sz="2200" b="0" kern="0" dirty="0" smtClean="0"/>
              <a:t>(section has changed under the new Company Act), </a:t>
            </a:r>
            <a:r>
              <a:rPr lang="en-US" sz="2200" b="0" kern="0" dirty="0"/>
              <a:t>non-Government, Private Limited company</a:t>
            </a:r>
          </a:p>
          <a:p>
            <a:pPr marL="798513" lvl="1" indent="-341313" eaLnBrk="1" fontAlgn="t" hangingPunct="1">
              <a:buFont typeface="+mj-lt"/>
              <a:buAutoNum type="alphaLcPeriod"/>
            </a:pPr>
            <a:r>
              <a:rPr lang="en-US" sz="2200" b="0" kern="0" dirty="0"/>
              <a:t>Provide common Registration, Return filing and e-Payment services to the taxpayers</a:t>
            </a:r>
          </a:p>
          <a:p>
            <a:pPr marL="798513" lvl="1" indent="-341313" eaLnBrk="1" fontAlgn="t" hangingPunct="1">
              <a:buFont typeface="+mj-lt"/>
              <a:buAutoNum type="alphaLcPeriod"/>
            </a:pPr>
            <a:r>
              <a:rPr lang="en-US" sz="2200" b="0" kern="0" dirty="0"/>
              <a:t>Ensure integration of the GST Common Portal with existing tax administration systems of Central / State Governments and other stakeholders</a:t>
            </a:r>
          </a:p>
          <a:p>
            <a:pPr marL="798513" lvl="1" indent="-341313" eaLnBrk="1" fontAlgn="t" hangingPunct="1">
              <a:buFont typeface="+mj-lt"/>
              <a:buAutoNum type="alphaLcPeriod"/>
            </a:pPr>
            <a:r>
              <a:rPr lang="en-IN" sz="2200" b="0" dirty="0">
                <a:latin typeface="Cambria" panose="02040503050406030204" pitchFamily="18" charset="0"/>
              </a:rPr>
              <a:t>To run the clearing-house mechanism for IGST amongst </a:t>
            </a:r>
            <a:r>
              <a:rPr lang="en-IN" sz="2200" b="0" strike="sngStrike" dirty="0" smtClean="0">
                <a:solidFill>
                  <a:srgbClr val="92D050"/>
                </a:solidFill>
                <a:latin typeface="Cambria" panose="02040503050406030204" pitchFamily="18" charset="0"/>
              </a:rPr>
              <a:t>c</a:t>
            </a:r>
            <a:r>
              <a:rPr lang="en-IN" sz="2200" b="0" dirty="0" smtClean="0">
                <a:latin typeface="Cambria" panose="02040503050406030204" pitchFamily="18" charset="0"/>
              </a:rPr>
              <a:t> </a:t>
            </a:r>
            <a:r>
              <a:rPr lang="en-IN" sz="2200" b="0" dirty="0" smtClean="0">
                <a:solidFill>
                  <a:srgbClr val="92D050"/>
                </a:solidFill>
                <a:latin typeface="Cambria" panose="02040503050406030204" pitchFamily="18" charset="0"/>
              </a:rPr>
              <a:t>C</a:t>
            </a:r>
            <a:r>
              <a:rPr lang="en-IN" sz="2200" b="0" dirty="0" smtClean="0">
                <a:latin typeface="Cambria" panose="02040503050406030204" pitchFamily="18" charset="0"/>
              </a:rPr>
              <a:t>entre </a:t>
            </a:r>
            <a:r>
              <a:rPr lang="en-IN" sz="2200" b="0" dirty="0">
                <a:latin typeface="Cambria" panose="02040503050406030204" pitchFamily="18" charset="0"/>
              </a:rPr>
              <a:t>and </a:t>
            </a:r>
            <a:r>
              <a:rPr lang="en-IN" sz="2200" b="0" strike="sngStrike" dirty="0" smtClean="0">
                <a:solidFill>
                  <a:srgbClr val="92D050"/>
                </a:solidFill>
                <a:latin typeface="Cambria" panose="02040503050406030204" pitchFamily="18" charset="0"/>
              </a:rPr>
              <a:t>s </a:t>
            </a:r>
            <a:r>
              <a:rPr lang="en-IN" sz="2200" b="0" dirty="0" smtClean="0">
                <a:solidFill>
                  <a:srgbClr val="92D050"/>
                </a:solidFill>
                <a:latin typeface="Cambria" panose="02040503050406030204" pitchFamily="18" charset="0"/>
              </a:rPr>
              <a:t>S</a:t>
            </a:r>
            <a:r>
              <a:rPr lang="en-IN" sz="2200" b="0" dirty="0" smtClean="0">
                <a:latin typeface="Cambria" panose="02040503050406030204" pitchFamily="18" charset="0"/>
              </a:rPr>
              <a:t>tates</a:t>
            </a:r>
            <a:endParaRPr lang="en-IN" sz="2200" b="0" dirty="0">
              <a:latin typeface="Cambria" panose="02040503050406030204" pitchFamily="18" charset="0"/>
            </a:endParaRPr>
          </a:p>
          <a:p>
            <a:pPr marL="798513" lvl="1" indent="-341313" eaLnBrk="1" fontAlgn="t" hangingPunct="1">
              <a:buFont typeface="+mj-lt"/>
              <a:buAutoNum type="alphaLcPeriod"/>
            </a:pPr>
            <a:r>
              <a:rPr lang="en-US" sz="2200" b="0" kern="0" dirty="0"/>
              <a:t>Provide Analytics and Business Intelligence to tax authorities</a:t>
            </a:r>
          </a:p>
          <a:p>
            <a:pPr marL="798513" lvl="1" indent="-341313" eaLnBrk="1" fontAlgn="t" hangingPunct="1">
              <a:buFont typeface="+mj-lt"/>
              <a:buAutoNum type="alphaLcPeriod"/>
            </a:pPr>
            <a:r>
              <a:rPr lang="en-US" sz="2200" b="0" kern="0" dirty="0"/>
              <a:t>Carry out research, study best practices and provide training to the stakeholders</a:t>
            </a:r>
          </a:p>
        </p:txBody>
      </p:sp>
      <p:sp>
        <p:nvSpPr>
          <p:cNvPr id="13" name="Rectangle 2"/>
          <p:cNvSpPr>
            <a:spLocks noGrp="1" noChangeArrowheads="1"/>
          </p:cNvSpPr>
          <p:nvPr>
            <p:ph type="title"/>
          </p:nvPr>
        </p:nvSpPr>
        <p:spPr>
          <a:xfrm>
            <a:off x="228600" y="304800"/>
            <a:ext cx="7620000" cy="715962"/>
          </a:xfrm>
          <a:solidFill>
            <a:schemeClr val="bg1"/>
          </a:solidFill>
        </p:spPr>
        <p:txBody>
          <a:bodyPr anchor="ctr">
            <a:normAutofit/>
          </a:bodyPr>
          <a:lstStyle/>
          <a:p>
            <a:pPr eaLnBrk="1" hangingPunct="1">
              <a:defRPr/>
            </a:pPr>
            <a:r>
              <a:rPr lang="en-US" sz="3200" b="1" dirty="0">
                <a:ea typeface="Verdana" panose="020B0604030504040204" pitchFamily="34" charset="0"/>
                <a:cs typeface="Verdana" panose="020B0604030504040204" pitchFamily="34" charset="0"/>
              </a:rPr>
              <a:t>GSTN</a:t>
            </a:r>
          </a:p>
        </p:txBody>
      </p:sp>
      <p:sp>
        <p:nvSpPr>
          <p:cNvPr id="2" name="Slide Number Placeholder 1"/>
          <p:cNvSpPr>
            <a:spLocks noGrp="1"/>
          </p:cNvSpPr>
          <p:nvPr>
            <p:ph type="sldNum" sz="quarter" idx="12"/>
          </p:nvPr>
        </p:nvSpPr>
        <p:spPr/>
        <p:txBody>
          <a:bodyPr/>
          <a:lstStyle/>
          <a:p>
            <a:fld id="{8961F5DB-5296-8E44-9C09-764C04EB9BE5}" type="slidenum">
              <a:rPr lang="en-US" smtClean="0"/>
              <a:t>49</a:t>
            </a:fld>
            <a:endParaRPr lang="en-US"/>
          </a:p>
        </p:txBody>
      </p:sp>
    </p:spTree>
    <p:extLst>
      <p:ext uri="{BB962C8B-B14F-4D97-AF65-F5344CB8AC3E}">
        <p14:creationId xmlns:p14="http://schemas.microsoft.com/office/powerpoint/2010/main" val="4520612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GST\PPT\images FOR PPT\VAT Registration.png"/>
          <p:cNvPicPr>
            <a:picLocks noChangeAspect="1" noChangeArrowheads="1"/>
          </p:cNvPicPr>
          <p:nvPr/>
        </p:nvPicPr>
        <p:blipFill>
          <a:blip r:embed="rId3"/>
          <a:srcRect t="7674" r="2251" b="4077"/>
          <a:stretch>
            <a:fillRect/>
          </a:stretch>
        </p:blipFill>
        <p:spPr bwMode="auto">
          <a:xfrm>
            <a:off x="272143" y="4370294"/>
            <a:ext cx="1524000" cy="1815353"/>
          </a:xfrm>
          <a:prstGeom prst="ellipse">
            <a:avLst/>
          </a:prstGeom>
          <a:noFill/>
        </p:spPr>
      </p:pic>
      <p:pic>
        <p:nvPicPr>
          <p:cNvPr id="4099" name="Picture 3" descr="E:\GST\PPT\images FOR PPT\Excise.jpg"/>
          <p:cNvPicPr>
            <a:picLocks noChangeAspect="1" noChangeArrowheads="1"/>
          </p:cNvPicPr>
          <p:nvPr/>
        </p:nvPicPr>
        <p:blipFill>
          <a:blip r:embed="rId4"/>
          <a:srcRect r="633" b="633"/>
          <a:stretch>
            <a:fillRect/>
          </a:stretch>
        </p:blipFill>
        <p:spPr bwMode="auto">
          <a:xfrm>
            <a:off x="217714" y="1344706"/>
            <a:ext cx="1524000" cy="1882588"/>
          </a:xfrm>
          <a:prstGeom prst="ellipse">
            <a:avLst/>
          </a:prstGeom>
          <a:noFill/>
          <a:ln>
            <a:solidFill>
              <a:schemeClr val="accent3">
                <a:lumMod val="75000"/>
              </a:schemeClr>
            </a:solidFill>
          </a:ln>
        </p:spPr>
      </p:pic>
      <p:pic>
        <p:nvPicPr>
          <p:cNvPr id="1026" name="Picture 2" descr="E:\GST\PPT\images FOR PPT\Service tax.png"/>
          <p:cNvPicPr>
            <a:picLocks noChangeAspect="1" noChangeArrowheads="1"/>
          </p:cNvPicPr>
          <p:nvPr/>
        </p:nvPicPr>
        <p:blipFill>
          <a:blip r:embed="rId5"/>
          <a:srcRect/>
          <a:stretch>
            <a:fillRect/>
          </a:stretch>
        </p:blipFill>
        <p:spPr bwMode="auto">
          <a:xfrm>
            <a:off x="3973286" y="1143683"/>
            <a:ext cx="1284514" cy="1473413"/>
          </a:xfrm>
          <a:prstGeom prst="ellipse">
            <a:avLst/>
          </a:prstGeom>
          <a:noFill/>
        </p:spPr>
      </p:pic>
      <p:pic>
        <p:nvPicPr>
          <p:cNvPr id="1027" name="Picture 3" descr="E:\GST\PPT\images FOR PPT\reg.png"/>
          <p:cNvPicPr>
            <a:picLocks noChangeAspect="1" noChangeArrowheads="1"/>
          </p:cNvPicPr>
          <p:nvPr/>
        </p:nvPicPr>
        <p:blipFill>
          <a:blip r:embed="rId6"/>
          <a:srcRect/>
          <a:stretch>
            <a:fillRect/>
          </a:stretch>
        </p:blipFill>
        <p:spPr bwMode="auto">
          <a:xfrm>
            <a:off x="3646715" y="3160059"/>
            <a:ext cx="2136321" cy="1353110"/>
          </a:xfrm>
          <a:prstGeom prst="rect">
            <a:avLst/>
          </a:prstGeom>
          <a:noFill/>
        </p:spPr>
      </p:pic>
      <p:pic>
        <p:nvPicPr>
          <p:cNvPr id="1028" name="Picture 4" descr="E:\GST\PPT\images FOR PPT\Entertainment Tax.png"/>
          <p:cNvPicPr>
            <a:picLocks noChangeAspect="1" noChangeArrowheads="1"/>
          </p:cNvPicPr>
          <p:nvPr/>
        </p:nvPicPr>
        <p:blipFill>
          <a:blip r:embed="rId7"/>
          <a:srcRect/>
          <a:stretch>
            <a:fillRect/>
          </a:stretch>
        </p:blipFill>
        <p:spPr bwMode="auto">
          <a:xfrm>
            <a:off x="3973286" y="5042647"/>
            <a:ext cx="1632857" cy="1815353"/>
          </a:xfrm>
          <a:prstGeom prst="ellipse">
            <a:avLst/>
          </a:prstGeom>
          <a:noFill/>
        </p:spPr>
      </p:pic>
      <p:pic>
        <p:nvPicPr>
          <p:cNvPr id="1029" name="Picture 5" descr="E:\GST\PPT\images FOR PPT\Luxury Tax.png"/>
          <p:cNvPicPr>
            <a:picLocks noChangeAspect="1" noChangeArrowheads="1"/>
          </p:cNvPicPr>
          <p:nvPr/>
        </p:nvPicPr>
        <p:blipFill>
          <a:blip r:embed="rId8"/>
          <a:srcRect l="26000" t="22136" r="24000" b="27709"/>
          <a:stretch>
            <a:fillRect/>
          </a:stretch>
        </p:blipFill>
        <p:spPr bwMode="auto">
          <a:xfrm>
            <a:off x="7565572" y="4370294"/>
            <a:ext cx="1469571" cy="1815353"/>
          </a:xfrm>
          <a:prstGeom prst="ellipse">
            <a:avLst/>
          </a:prstGeom>
          <a:noFill/>
        </p:spPr>
      </p:pic>
      <p:cxnSp>
        <p:nvCxnSpPr>
          <p:cNvPr id="23" name="Straight Arrow Connector 22"/>
          <p:cNvCxnSpPr/>
          <p:nvPr/>
        </p:nvCxnSpPr>
        <p:spPr>
          <a:xfrm>
            <a:off x="1741714" y="2622176"/>
            <a:ext cx="1796143" cy="6051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433294" y="2924869"/>
            <a:ext cx="605118" cy="1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6096000" y="2689412"/>
            <a:ext cx="1415143" cy="6051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850572" y="4437530"/>
            <a:ext cx="1741714" cy="739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6096002" y="4437531"/>
            <a:ext cx="1415141" cy="7395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4555025" y="4739454"/>
            <a:ext cx="469946" cy="5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36170" y="425511"/>
            <a:ext cx="7028544" cy="36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r>
              <a:rPr lang="en-US" sz="3200" b="1" dirty="0">
                <a:solidFill>
                  <a:schemeClr val="tx1"/>
                </a:solidFill>
              </a:rPr>
              <a:t>2.  Multiple Registrations </a:t>
            </a:r>
            <a:endParaRPr lang="en-IN" sz="3200" b="1" dirty="0">
              <a:solidFill>
                <a:schemeClr val="tx1"/>
              </a:solidFill>
            </a:endParaRPr>
          </a:p>
        </p:txBody>
      </p:sp>
      <p:sp>
        <p:nvSpPr>
          <p:cNvPr id="3" name="TextBox 2"/>
          <p:cNvSpPr txBox="1"/>
          <p:nvPr/>
        </p:nvSpPr>
        <p:spPr>
          <a:xfrm>
            <a:off x="-2177" y="5080"/>
            <a:ext cx="2928257" cy="307777"/>
          </a:xfrm>
          <a:prstGeom prst="rect">
            <a:avLst/>
          </a:prstGeom>
          <a:noFill/>
        </p:spPr>
        <p:txBody>
          <a:bodyPr wrap="square" rtlCol="0">
            <a:spAutoFit/>
          </a:bodyPr>
          <a:lstStyle/>
          <a:p>
            <a:r>
              <a:rPr lang="en-US" sz="1400" dirty="0">
                <a:solidFill>
                  <a:srgbClr val="FF0000"/>
                </a:solidFill>
              </a:rPr>
              <a:t>Limitations of current Tax regime :</a:t>
            </a:r>
          </a:p>
        </p:txBody>
      </p:sp>
      <p:pic>
        <p:nvPicPr>
          <p:cNvPr id="17" name="Picture 16" descr="manufacturing-icon-the-manufacturing-process-17.jpg"/>
          <p:cNvPicPr>
            <a:picLocks noChangeAspect="1"/>
          </p:cNvPicPr>
          <p:nvPr/>
        </p:nvPicPr>
        <p:blipFill>
          <a:blip r:embed="rId9">
            <a:clrChange>
              <a:clrFrom>
                <a:srgbClr val="FFFFFF"/>
              </a:clrFrom>
              <a:clrTo>
                <a:srgbClr val="FFFFFF">
                  <a:alpha val="0"/>
                </a:srgbClr>
              </a:clrTo>
            </a:clrChange>
          </a:blip>
          <a:stretch>
            <a:fillRect/>
          </a:stretch>
        </p:blipFill>
        <p:spPr>
          <a:xfrm>
            <a:off x="7489373" y="1159809"/>
            <a:ext cx="1673678" cy="2067485"/>
          </a:xfrm>
          <a:prstGeom prst="rect">
            <a:avLst/>
          </a:prstGeom>
        </p:spPr>
      </p:pic>
      <p:sp>
        <p:nvSpPr>
          <p:cNvPr id="2" name="TextBox 1"/>
          <p:cNvSpPr txBox="1"/>
          <p:nvPr/>
        </p:nvSpPr>
        <p:spPr>
          <a:xfrm>
            <a:off x="7489373" y="2689412"/>
            <a:ext cx="1198563" cy="707886"/>
          </a:xfrm>
          <a:prstGeom prst="rect">
            <a:avLst/>
          </a:prstGeom>
          <a:solidFill>
            <a:srgbClr val="0070C0"/>
          </a:solidFill>
          <a:ln>
            <a:solidFill>
              <a:schemeClr val="bg1"/>
            </a:solidFill>
          </a:ln>
        </p:spPr>
        <p:txBody>
          <a:bodyPr wrap="square" rtlCol="0">
            <a:spAutoFit/>
          </a:bodyPr>
          <a:lstStyle/>
          <a:p>
            <a:r>
              <a:rPr lang="en-IN" sz="2000" b="1" dirty="0" smtClean="0">
                <a:solidFill>
                  <a:schemeClr val="bg1">
                    <a:lumMod val="95000"/>
                  </a:schemeClr>
                </a:solidFill>
              </a:rPr>
              <a:t>Central Excise</a:t>
            </a:r>
            <a:endParaRPr lang="en-IN" sz="2000" b="1" dirty="0">
              <a:solidFill>
                <a:schemeClr val="bg1">
                  <a:lumMod val="95000"/>
                </a:schemeClr>
              </a:solidFill>
            </a:endParaRPr>
          </a:p>
        </p:txBody>
      </p:sp>
    </p:spTree>
    <p:extLst>
      <p:ext uri="{BB962C8B-B14F-4D97-AF65-F5344CB8AC3E}">
        <p14:creationId xmlns:p14="http://schemas.microsoft.com/office/powerpoint/2010/main" val="24957348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 y="13829"/>
            <a:ext cx="8158708" cy="701537"/>
          </a:xfrm>
          <a:noFill/>
        </p:spPr>
        <p:txBody>
          <a:bodyPr>
            <a:normAutofit/>
          </a:bodyPr>
          <a:lstStyle/>
          <a:p>
            <a:r>
              <a:rPr lang="en-US" sz="3200" b="1" i="0" dirty="0">
                <a:ea typeface="Verdana" panose="020B0604030504040204" pitchFamily="34" charset="0"/>
                <a:cs typeface="Verdana" panose="020B0604030504040204" pitchFamily="34" charset="0"/>
              </a:rPr>
              <a:t>GST IT Strategy</a:t>
            </a:r>
            <a:endParaRPr lang="en-IN" sz="3200" b="1" i="0" dirty="0"/>
          </a:p>
        </p:txBody>
      </p:sp>
      <p:grpSp>
        <p:nvGrpSpPr>
          <p:cNvPr id="99" name="Group 98"/>
          <p:cNvGrpSpPr/>
          <p:nvPr/>
        </p:nvGrpSpPr>
        <p:grpSpPr>
          <a:xfrm>
            <a:off x="228600" y="1031415"/>
            <a:ext cx="8450725" cy="5503855"/>
            <a:chOff x="173038" y="1295400"/>
            <a:chExt cx="8797925" cy="5361710"/>
          </a:xfrm>
        </p:grpSpPr>
        <p:sp>
          <p:nvSpPr>
            <p:cNvPr id="100" name="Content Placeholder 2"/>
            <p:cNvSpPr txBox="1">
              <a:spLocks/>
            </p:cNvSpPr>
            <p:nvPr/>
          </p:nvSpPr>
          <p:spPr bwMode="auto">
            <a:xfrm>
              <a:off x="173038" y="4217988"/>
              <a:ext cx="3408362" cy="2362200"/>
            </a:xfrm>
            <a:prstGeom prst="rect">
              <a:avLst/>
            </a:prstGeom>
            <a:solidFill>
              <a:srgbClr val="F79646">
                <a:lumMod val="40000"/>
                <a:lumOff val="60000"/>
              </a:srgbClr>
            </a:solidFill>
            <a:ln>
              <a:solidFill>
                <a:sysClr val="windowText" lastClr="000000"/>
              </a:solidFill>
            </a:ln>
            <a:extLst/>
          </p:spPr>
          <p:txBody>
            <a:bodyPr vert="horz" wrap="square" lIns="84433" tIns="42217" rIns="84433" bIns="42217" numCol="1" rtlCol="0" anchor="ctr"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6953" indent="-216953" eaLnBrk="1" fontAlgn="auto" hangingPunct="1">
                <a:spcBef>
                  <a:spcPts val="0"/>
                </a:spcBef>
                <a:spcAft>
                  <a:spcPts val="0"/>
                </a:spcAft>
                <a:defRPr/>
              </a:pPr>
              <a:r>
                <a:rPr lang="en-US" sz="1477" dirty="0">
                  <a:solidFill>
                    <a:sysClr val="windowText" lastClr="000000"/>
                  </a:solidFill>
                  <a:latin typeface="+mj-lt"/>
                </a:rPr>
                <a:t>Core Services</a:t>
              </a:r>
            </a:p>
            <a:p>
              <a:pPr lvl="1" eaLnBrk="1" fontAlgn="auto" hangingPunct="1">
                <a:spcBef>
                  <a:spcPts val="0"/>
                </a:spcBef>
                <a:spcAft>
                  <a:spcPts val="0"/>
                </a:spcAft>
                <a:defRPr/>
              </a:pPr>
              <a:r>
                <a:rPr lang="en-US" sz="1293" dirty="0">
                  <a:solidFill>
                    <a:sysClr val="windowText" lastClr="000000"/>
                  </a:solidFill>
                  <a:latin typeface="+mj-lt"/>
                </a:rPr>
                <a:t>Registration</a:t>
              </a:r>
            </a:p>
            <a:p>
              <a:pPr lvl="1" eaLnBrk="1" fontAlgn="auto" hangingPunct="1">
                <a:spcBef>
                  <a:spcPts val="0"/>
                </a:spcBef>
                <a:spcAft>
                  <a:spcPts val="0"/>
                </a:spcAft>
                <a:defRPr/>
              </a:pPr>
              <a:r>
                <a:rPr lang="en-US" sz="1293" dirty="0">
                  <a:solidFill>
                    <a:sysClr val="windowText" lastClr="000000"/>
                  </a:solidFill>
                  <a:latin typeface="+mj-lt"/>
                </a:rPr>
                <a:t>Returns</a:t>
              </a:r>
            </a:p>
            <a:p>
              <a:pPr lvl="1" eaLnBrk="1" fontAlgn="auto" hangingPunct="1">
                <a:spcBef>
                  <a:spcPts val="0"/>
                </a:spcBef>
                <a:spcAft>
                  <a:spcPts val="0"/>
                </a:spcAft>
                <a:defRPr/>
              </a:pPr>
              <a:r>
                <a:rPr lang="en-US" sz="1293" dirty="0">
                  <a:solidFill>
                    <a:sysClr val="windowText" lastClr="000000"/>
                  </a:solidFill>
                  <a:latin typeface="+mj-lt"/>
                </a:rPr>
                <a:t>Payments</a:t>
              </a:r>
            </a:p>
            <a:p>
              <a:pPr marL="216953" indent="-216953" eaLnBrk="1" fontAlgn="auto" hangingPunct="1">
                <a:spcBef>
                  <a:spcPts val="0"/>
                </a:spcBef>
                <a:spcAft>
                  <a:spcPts val="0"/>
                </a:spcAft>
                <a:defRPr/>
              </a:pPr>
              <a:r>
                <a:rPr lang="en-US" sz="1477" dirty="0">
                  <a:solidFill>
                    <a:sysClr val="windowText" lastClr="000000"/>
                  </a:solidFill>
                  <a:latin typeface="+mj-lt"/>
                </a:rPr>
                <a:t>Helpdesk support</a:t>
              </a:r>
            </a:p>
            <a:p>
              <a:pPr marL="216953" indent="-216953" eaLnBrk="1" fontAlgn="auto" hangingPunct="1">
                <a:spcBef>
                  <a:spcPts val="0"/>
                </a:spcBef>
                <a:spcAft>
                  <a:spcPts val="0"/>
                </a:spcAft>
                <a:defRPr/>
              </a:pPr>
              <a:r>
                <a:rPr lang="en-US" sz="1477" dirty="0">
                  <a:solidFill>
                    <a:sysClr val="windowText" lastClr="000000"/>
                  </a:solidFill>
                  <a:latin typeface="+mj-lt"/>
                </a:rPr>
                <a:t>Information on Inter-State supply and cross-credit utilization</a:t>
              </a:r>
            </a:p>
            <a:p>
              <a:pPr marL="216953" indent="-216953" eaLnBrk="1" fontAlgn="auto" hangingPunct="1">
                <a:spcBef>
                  <a:spcPts val="0"/>
                </a:spcBef>
                <a:spcAft>
                  <a:spcPts val="0"/>
                </a:spcAft>
                <a:defRPr/>
              </a:pPr>
              <a:r>
                <a:rPr lang="en-US" sz="1477" dirty="0">
                  <a:solidFill>
                    <a:sysClr val="windowText" lastClr="000000"/>
                  </a:solidFill>
                  <a:latin typeface="+mj-lt"/>
                </a:rPr>
                <a:t>Analytics</a:t>
              </a:r>
            </a:p>
            <a:p>
              <a:pPr marL="216953" indent="-216953" eaLnBrk="1" fontAlgn="auto" hangingPunct="1">
                <a:spcBef>
                  <a:spcPts val="0"/>
                </a:spcBef>
                <a:spcAft>
                  <a:spcPts val="0"/>
                </a:spcAft>
                <a:defRPr/>
              </a:pPr>
              <a:r>
                <a:rPr lang="en-US" sz="1477" dirty="0">
                  <a:solidFill>
                    <a:sysClr val="windowText" lastClr="000000"/>
                  </a:solidFill>
                  <a:latin typeface="+mj-lt"/>
                </a:rPr>
                <a:t>IGST Settlemen</a:t>
              </a:r>
              <a:r>
                <a:rPr lang="en-US" sz="1477" dirty="0">
                  <a:solidFill>
                    <a:sysClr val="windowText" lastClr="000000"/>
                  </a:solidFill>
                </a:rPr>
                <a:t>t</a:t>
              </a:r>
            </a:p>
          </p:txBody>
        </p:sp>
        <p:grpSp>
          <p:nvGrpSpPr>
            <p:cNvPr id="101" name="Group 51"/>
            <p:cNvGrpSpPr>
              <a:grpSpLocks/>
            </p:cNvGrpSpPr>
            <p:nvPr/>
          </p:nvGrpSpPr>
          <p:grpSpPr bwMode="auto">
            <a:xfrm>
              <a:off x="222250" y="1295401"/>
              <a:ext cx="3352800" cy="2620962"/>
              <a:chOff x="221675" y="1447801"/>
              <a:chExt cx="3352800" cy="2620367"/>
            </a:xfrm>
          </p:grpSpPr>
          <p:sp>
            <p:nvSpPr>
              <p:cNvPr id="120" name="Rectangle 119"/>
              <p:cNvSpPr/>
              <p:nvPr/>
            </p:nvSpPr>
            <p:spPr>
              <a:xfrm>
                <a:off x="221675" y="2315966"/>
                <a:ext cx="3352800" cy="1752202"/>
              </a:xfrm>
              <a:prstGeom prst="rect">
                <a:avLst/>
              </a:prstGeom>
              <a:solidFill>
                <a:srgbClr val="F79646">
                  <a:lumMod val="50000"/>
                </a:srgbClr>
              </a:solidFill>
              <a:ln w="25400" cap="flat" cmpd="sng" algn="ctr">
                <a:solidFill>
                  <a:srgbClr val="9BBB59">
                    <a:lumMod val="50000"/>
                  </a:srgbClr>
                </a:solidFill>
                <a:prstDash val="solid"/>
              </a:ln>
              <a:effectLst/>
            </p:spPr>
            <p:txBody>
              <a:bodyPr anchor="ctr"/>
              <a:lstStyle/>
              <a:p>
                <a:pPr algn="ctr">
                  <a:defRPr/>
                </a:pPr>
                <a:endParaRPr lang="en-GB" sz="1477" b="1" kern="0" dirty="0">
                  <a:solidFill>
                    <a:prstClr val="white"/>
                  </a:solidFill>
                  <a:latin typeface="Georgia" panose="02040502050405020303" pitchFamily="18" charset="0"/>
                </a:endParaRPr>
              </a:p>
            </p:txBody>
          </p:sp>
          <p:pic>
            <p:nvPicPr>
              <p:cNvPr id="1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763" y="3028664"/>
                <a:ext cx="1537648" cy="94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ounded Rectangle 121"/>
              <p:cNvSpPr/>
              <p:nvPr/>
            </p:nvSpPr>
            <p:spPr bwMode="auto">
              <a:xfrm>
                <a:off x="380425" y="2354323"/>
                <a:ext cx="2984500" cy="574545"/>
              </a:xfrm>
              <a:prstGeom prst="roundRect">
                <a:avLst/>
              </a:prstGeom>
              <a:solidFill>
                <a:srgbClr val="F79646">
                  <a:lumMod val="40000"/>
                  <a:lumOff val="60000"/>
                </a:srgbClr>
              </a:solidFill>
              <a:ln w="12700" cap="flat" cmpd="sng" algn="ctr">
                <a:solidFill>
                  <a:srgbClr val="1F497D">
                    <a:lumMod val="50000"/>
                  </a:srgbClr>
                </a:solidFill>
                <a:prstDash val="solid"/>
                <a:round/>
                <a:headEnd type="none" w="med" len="med"/>
                <a:tailEnd type="none" w="med" len="med"/>
              </a:ln>
              <a:effectLst/>
            </p:spPr>
            <p:txBody>
              <a:bodyPr wrap="none" lIns="58634" tIns="0" rIns="59835" bIns="0" anchor="ctr"/>
              <a:lstStyle/>
              <a:p>
                <a:pPr algn="ctr">
                  <a:defRPr/>
                </a:pPr>
                <a:r>
                  <a:rPr lang="en-US" sz="1293" b="1" kern="0" dirty="0">
                    <a:solidFill>
                      <a:prstClr val="black"/>
                    </a:solidFill>
                    <a:latin typeface="+mj-lt"/>
                    <a:cs typeface="Arial" pitchFamily="34" charset="0"/>
                  </a:rPr>
                  <a:t>Common &amp; Shared </a:t>
                </a:r>
              </a:p>
              <a:p>
                <a:pPr algn="ctr">
                  <a:defRPr/>
                </a:pPr>
                <a:r>
                  <a:rPr lang="en-US" sz="1293" b="1" kern="0" dirty="0">
                    <a:solidFill>
                      <a:prstClr val="black"/>
                    </a:solidFill>
                    <a:latin typeface="+mj-lt"/>
                    <a:cs typeface="Arial" pitchFamily="34" charset="0"/>
                  </a:rPr>
                  <a:t>IT Infrastructure</a:t>
                </a:r>
              </a:p>
            </p:txBody>
          </p:sp>
          <p:sp>
            <p:nvSpPr>
              <p:cNvPr id="123" name="Rounded Rectangle 122"/>
              <p:cNvSpPr/>
              <p:nvPr/>
            </p:nvSpPr>
            <p:spPr>
              <a:xfrm>
                <a:off x="278825" y="1447801"/>
                <a:ext cx="3233738" cy="526930"/>
              </a:xfrm>
              <a:prstGeom prst="roundRect">
                <a:avLst/>
              </a:prstGeom>
              <a:solidFill>
                <a:srgbClr val="F79646">
                  <a:lumMod val="75000"/>
                </a:srgbClr>
              </a:solidFill>
              <a:ln w="25400" cap="flat" cmpd="sng" algn="ctr">
                <a:solidFill>
                  <a:srgbClr val="F79646">
                    <a:lumMod val="50000"/>
                  </a:srgbClr>
                </a:solidFill>
                <a:prstDash val="solid"/>
              </a:ln>
              <a:effectLst/>
            </p:spPr>
            <p:txBody>
              <a:bodyPr anchor="ctr"/>
              <a:lstStyle/>
              <a:p>
                <a:pPr algn="ctr">
                  <a:defRPr/>
                </a:pPr>
                <a:r>
                  <a:rPr lang="en-US" sz="1477" b="1" kern="0" dirty="0">
                    <a:solidFill>
                      <a:prstClr val="white"/>
                    </a:solidFill>
                    <a:latin typeface="+mj-lt"/>
                  </a:rPr>
                  <a:t>Harmonization of Business Processes and Formats</a:t>
                </a:r>
                <a:endParaRPr lang="en-GB" sz="1477" b="1" kern="0" dirty="0">
                  <a:solidFill>
                    <a:prstClr val="white"/>
                  </a:solidFill>
                  <a:latin typeface="+mj-lt"/>
                </a:endParaRPr>
              </a:p>
            </p:txBody>
          </p:sp>
          <p:grpSp>
            <p:nvGrpSpPr>
              <p:cNvPr id="124" name="Group 33"/>
              <p:cNvGrpSpPr>
                <a:grpSpLocks/>
              </p:cNvGrpSpPr>
              <p:nvPr/>
            </p:nvGrpSpPr>
            <p:grpSpPr bwMode="auto">
              <a:xfrm rot="2114878">
                <a:off x="1645954" y="2008278"/>
                <a:ext cx="489759" cy="266154"/>
                <a:chOff x="3720231" y="3410663"/>
                <a:chExt cx="489759" cy="266154"/>
              </a:xfrm>
            </p:grpSpPr>
            <p:sp>
              <p:nvSpPr>
                <p:cNvPr id="125" name="Right Arrow 124"/>
                <p:cNvSpPr/>
                <p:nvPr/>
              </p:nvSpPr>
              <p:spPr>
                <a:xfrm rot="3240000">
                  <a:off x="3831886" y="3298435"/>
                  <a:ext cx="266640" cy="490537"/>
                </a:xfrm>
                <a:prstGeom prst="rightArrow">
                  <a:avLst>
                    <a:gd name="adj1" fmla="val 60000"/>
                    <a:gd name="adj2" fmla="val 50000"/>
                  </a:avLst>
                </a:prstGeom>
                <a:solidFill>
                  <a:srgbClr val="F79646">
                    <a:lumMod val="75000"/>
                  </a:srgbClr>
                </a:solidFill>
                <a:ln>
                  <a:noFill/>
                </a:ln>
                <a:effectLst/>
              </p:spPr>
            </p:sp>
            <p:sp>
              <p:nvSpPr>
                <p:cNvPr id="126" name="Right Arrow 4"/>
                <p:cNvSpPr/>
                <p:nvPr/>
              </p:nvSpPr>
              <p:spPr>
                <a:xfrm rot="3240000">
                  <a:off x="3846134" y="3363092"/>
                  <a:ext cx="185696" cy="295275"/>
                </a:xfrm>
                <a:prstGeom prst="rect">
                  <a:avLst/>
                </a:prstGeom>
                <a:noFill/>
                <a:ln>
                  <a:noFill/>
                </a:ln>
                <a:effectLst/>
              </p:spPr>
              <p:txBody>
                <a:bodyPr lIns="0" tIns="0" rIns="0" bIns="0" spcCol="1270" anchor="ctr"/>
                <a:lstStyle/>
                <a:p>
                  <a:pPr algn="ctr" defTabSz="861948">
                    <a:lnSpc>
                      <a:spcPct val="90000"/>
                    </a:lnSpc>
                    <a:spcAft>
                      <a:spcPct val="35000"/>
                    </a:spcAft>
                    <a:defRPr/>
                  </a:pPr>
                  <a:endParaRPr lang="en-GB" sz="1847" kern="0" dirty="0">
                    <a:solidFill>
                      <a:prstClr val="white"/>
                    </a:solidFill>
                    <a:latin typeface="Georgia" panose="02040502050405020303" pitchFamily="18" charset="0"/>
                  </a:endParaRPr>
                </a:p>
              </p:txBody>
            </p:sp>
          </p:grpSp>
        </p:grpSp>
        <p:grpSp>
          <p:nvGrpSpPr>
            <p:cNvPr id="102" name="Group 52"/>
            <p:cNvGrpSpPr>
              <a:grpSpLocks/>
            </p:cNvGrpSpPr>
            <p:nvPr/>
          </p:nvGrpSpPr>
          <p:grpSpPr bwMode="auto">
            <a:xfrm>
              <a:off x="5575300" y="1295400"/>
              <a:ext cx="3352800" cy="2614613"/>
              <a:chOff x="5575011" y="1447800"/>
              <a:chExt cx="3352800" cy="2614680"/>
            </a:xfrm>
          </p:grpSpPr>
          <p:sp>
            <p:nvSpPr>
              <p:cNvPr id="113" name="Rectangle 112"/>
              <p:cNvSpPr/>
              <p:nvPr/>
            </p:nvSpPr>
            <p:spPr>
              <a:xfrm>
                <a:off x="5575011" y="2309835"/>
                <a:ext cx="3352800" cy="1752645"/>
              </a:xfrm>
              <a:prstGeom prst="rect">
                <a:avLst/>
              </a:prstGeom>
              <a:solidFill>
                <a:srgbClr val="F79646">
                  <a:lumMod val="50000"/>
                </a:srgbClr>
              </a:solidFill>
              <a:ln w="25400" cap="flat" cmpd="sng" algn="ctr">
                <a:solidFill>
                  <a:srgbClr val="9BBB59">
                    <a:lumMod val="50000"/>
                  </a:srgbClr>
                </a:solidFill>
                <a:prstDash val="solid"/>
              </a:ln>
              <a:effectLst/>
            </p:spPr>
            <p:txBody>
              <a:bodyPr anchor="ctr"/>
              <a:lstStyle/>
              <a:p>
                <a:pPr algn="ctr">
                  <a:defRPr/>
                </a:pPr>
                <a:endParaRPr lang="en-GB" sz="1477" b="1" kern="0" dirty="0">
                  <a:solidFill>
                    <a:prstClr val="white"/>
                  </a:solidFill>
                  <a:latin typeface="Georgia" panose="02040502050405020303" pitchFamily="18" charset="0"/>
                </a:endParaRPr>
              </a:p>
            </p:txBody>
          </p:sp>
          <p:sp>
            <p:nvSpPr>
              <p:cNvPr id="114" name="Rounded Rectangle 113"/>
              <p:cNvSpPr/>
              <p:nvPr/>
            </p:nvSpPr>
            <p:spPr bwMode="auto">
              <a:xfrm>
                <a:off x="5776624" y="2378099"/>
                <a:ext cx="2984500" cy="574690"/>
              </a:xfrm>
              <a:prstGeom prst="roundRect">
                <a:avLst/>
              </a:prstGeom>
              <a:solidFill>
                <a:srgbClr val="F79646">
                  <a:lumMod val="40000"/>
                  <a:lumOff val="60000"/>
                </a:srgbClr>
              </a:solidFill>
              <a:ln w="12700" cap="flat" cmpd="sng" algn="ctr">
                <a:solidFill>
                  <a:srgbClr val="1F497D">
                    <a:lumMod val="50000"/>
                  </a:srgbClr>
                </a:solidFill>
                <a:prstDash val="solid"/>
                <a:round/>
                <a:headEnd type="none" w="med" len="med"/>
                <a:tailEnd type="none" w="med" len="med"/>
              </a:ln>
              <a:effectLst/>
            </p:spPr>
            <p:txBody>
              <a:bodyPr wrap="none" lIns="58634" tIns="0" rIns="59835" bIns="0" anchor="ctr"/>
              <a:lstStyle/>
              <a:p>
                <a:pPr algn="ctr">
                  <a:defRPr/>
                </a:pPr>
                <a:r>
                  <a:rPr lang="en-US" sz="1293" b="1" kern="0" dirty="0">
                    <a:solidFill>
                      <a:prstClr val="black"/>
                    </a:solidFill>
                    <a:latin typeface="+mj-lt"/>
                    <a:cs typeface="Arial" pitchFamily="34" charset="0"/>
                  </a:rPr>
                  <a:t>Centre/States </a:t>
                </a:r>
              </a:p>
              <a:p>
                <a:pPr algn="ctr">
                  <a:defRPr/>
                </a:pPr>
                <a:r>
                  <a:rPr lang="en-US" sz="1293" b="1" kern="0" dirty="0">
                    <a:solidFill>
                      <a:prstClr val="black"/>
                    </a:solidFill>
                    <a:latin typeface="+mj-lt"/>
                    <a:cs typeface="Arial" pitchFamily="34" charset="0"/>
                  </a:rPr>
                  <a:t>Tax IT Systems</a:t>
                </a:r>
              </a:p>
            </p:txBody>
          </p:sp>
          <p:pic>
            <p:nvPicPr>
              <p:cNvPr id="1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708" y="3028664"/>
                <a:ext cx="1566863" cy="94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Rounded Rectangle 115"/>
              <p:cNvSpPr/>
              <p:nvPr/>
            </p:nvSpPr>
            <p:spPr>
              <a:xfrm>
                <a:off x="5605174" y="1447800"/>
                <a:ext cx="3232150" cy="527064"/>
              </a:xfrm>
              <a:prstGeom prst="roundRect">
                <a:avLst/>
              </a:prstGeom>
              <a:solidFill>
                <a:srgbClr val="F79646">
                  <a:lumMod val="75000"/>
                </a:srgbClr>
              </a:solidFill>
              <a:ln w="25400" cap="flat" cmpd="sng" algn="ctr">
                <a:solidFill>
                  <a:srgbClr val="F79646">
                    <a:lumMod val="50000"/>
                  </a:srgbClr>
                </a:solidFill>
                <a:prstDash val="solid"/>
              </a:ln>
              <a:effectLst/>
            </p:spPr>
            <p:txBody>
              <a:bodyPr anchor="ctr"/>
              <a:lstStyle/>
              <a:p>
                <a:pPr algn="ctr">
                  <a:defRPr/>
                </a:pPr>
                <a:r>
                  <a:rPr lang="en-US" sz="1477" b="1" kern="0" dirty="0">
                    <a:solidFill>
                      <a:prstClr val="white"/>
                    </a:solidFill>
                    <a:latin typeface="+mj-lt"/>
                  </a:rPr>
                  <a:t>Autonomy of back-end systems of States and Centre</a:t>
                </a:r>
                <a:endParaRPr lang="en-GB" sz="1477" b="1" kern="0" dirty="0">
                  <a:solidFill>
                    <a:prstClr val="white"/>
                  </a:solidFill>
                  <a:latin typeface="+mj-lt"/>
                </a:endParaRPr>
              </a:p>
            </p:txBody>
          </p:sp>
          <p:grpSp>
            <p:nvGrpSpPr>
              <p:cNvPr id="117" name="Group 36"/>
              <p:cNvGrpSpPr>
                <a:grpSpLocks/>
              </p:cNvGrpSpPr>
              <p:nvPr/>
            </p:nvGrpSpPr>
            <p:grpSpPr bwMode="auto">
              <a:xfrm rot="2114878">
                <a:off x="7069802" y="2008278"/>
                <a:ext cx="489759" cy="266154"/>
                <a:chOff x="3720231" y="3410663"/>
                <a:chExt cx="489759" cy="266154"/>
              </a:xfrm>
            </p:grpSpPr>
            <p:sp>
              <p:nvSpPr>
                <p:cNvPr id="118" name="Right Arrow 117"/>
                <p:cNvSpPr/>
                <p:nvPr/>
              </p:nvSpPr>
              <p:spPr>
                <a:xfrm rot="3240000">
                  <a:off x="3832060" y="3299296"/>
                  <a:ext cx="266707" cy="488950"/>
                </a:xfrm>
                <a:prstGeom prst="rightArrow">
                  <a:avLst>
                    <a:gd name="adj1" fmla="val 60000"/>
                    <a:gd name="adj2" fmla="val 50000"/>
                  </a:avLst>
                </a:prstGeom>
                <a:solidFill>
                  <a:srgbClr val="F79646">
                    <a:lumMod val="75000"/>
                  </a:srgbClr>
                </a:solidFill>
                <a:ln>
                  <a:noFill/>
                </a:ln>
                <a:effectLst/>
              </p:spPr>
            </p:sp>
            <p:sp>
              <p:nvSpPr>
                <p:cNvPr id="119" name="Right Arrow 4"/>
                <p:cNvSpPr/>
                <p:nvPr/>
              </p:nvSpPr>
              <p:spPr>
                <a:xfrm rot="3240000">
                  <a:off x="3847884" y="3365577"/>
                  <a:ext cx="185742" cy="292100"/>
                </a:xfrm>
                <a:prstGeom prst="rect">
                  <a:avLst/>
                </a:prstGeom>
                <a:noFill/>
                <a:ln>
                  <a:noFill/>
                </a:ln>
                <a:effectLst/>
              </p:spPr>
              <p:txBody>
                <a:bodyPr lIns="0" tIns="0" rIns="0" bIns="0" spcCol="1270" anchor="ctr"/>
                <a:lstStyle/>
                <a:p>
                  <a:pPr algn="ctr" defTabSz="861948">
                    <a:lnSpc>
                      <a:spcPct val="90000"/>
                    </a:lnSpc>
                    <a:spcAft>
                      <a:spcPct val="35000"/>
                    </a:spcAft>
                    <a:defRPr/>
                  </a:pPr>
                  <a:endParaRPr lang="en-GB" sz="1847" kern="0" dirty="0">
                    <a:solidFill>
                      <a:prstClr val="white"/>
                    </a:solidFill>
                    <a:latin typeface="Georgia" panose="02040502050405020303" pitchFamily="18" charset="0"/>
                  </a:endParaRPr>
                </a:p>
              </p:txBody>
            </p:sp>
          </p:grpSp>
        </p:grpSp>
        <p:sp>
          <p:nvSpPr>
            <p:cNvPr id="103" name="Content Placeholder 2"/>
            <p:cNvSpPr txBox="1">
              <a:spLocks/>
            </p:cNvSpPr>
            <p:nvPr/>
          </p:nvSpPr>
          <p:spPr bwMode="auto">
            <a:xfrm>
              <a:off x="5541963" y="4217988"/>
              <a:ext cx="3429000" cy="2349500"/>
            </a:xfrm>
            <a:prstGeom prst="rect">
              <a:avLst/>
            </a:prstGeom>
            <a:solidFill>
              <a:srgbClr val="F79646">
                <a:lumMod val="40000"/>
                <a:lumOff val="60000"/>
              </a:srgbClr>
            </a:solidFill>
            <a:ln>
              <a:solidFill>
                <a:sysClr val="windowText" lastClr="000000"/>
              </a:solidFill>
            </a:ln>
            <a:extLst/>
          </p:spPr>
          <p:txBody>
            <a:bodyPr vert="horz" wrap="square" lIns="84433" tIns="42217" rIns="84433" bIns="42217"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2178" indent="-205226" eaLnBrk="1" fontAlgn="auto" hangingPunct="1">
                <a:spcBef>
                  <a:spcPts val="0"/>
                </a:spcBef>
                <a:spcAft>
                  <a:spcPts val="0"/>
                </a:spcAft>
                <a:defRPr/>
              </a:pPr>
              <a:r>
                <a:rPr lang="en-US" sz="1477" dirty="0">
                  <a:solidFill>
                    <a:sysClr val="windowText" lastClr="000000"/>
                  </a:solidFill>
                  <a:latin typeface="+mj-lt"/>
                </a:rPr>
                <a:t>Approval of Registration</a:t>
              </a:r>
            </a:p>
            <a:p>
              <a:pPr marL="422178" indent="-205226" eaLnBrk="1" fontAlgn="auto" hangingPunct="1">
                <a:spcBef>
                  <a:spcPts val="0"/>
                </a:spcBef>
                <a:spcAft>
                  <a:spcPts val="0"/>
                </a:spcAft>
                <a:defRPr/>
              </a:pPr>
              <a:r>
                <a:rPr lang="en-US" sz="1477" dirty="0">
                  <a:solidFill>
                    <a:sysClr val="windowText" lastClr="000000"/>
                  </a:solidFill>
                  <a:latin typeface="+mj-lt"/>
                </a:rPr>
                <a:t>Assessment</a:t>
              </a:r>
            </a:p>
            <a:p>
              <a:pPr marL="422178" indent="-205226" eaLnBrk="1" fontAlgn="auto" hangingPunct="1">
                <a:spcBef>
                  <a:spcPts val="0"/>
                </a:spcBef>
                <a:spcAft>
                  <a:spcPts val="0"/>
                </a:spcAft>
                <a:defRPr/>
              </a:pPr>
              <a:r>
                <a:rPr lang="en-US" sz="1477" dirty="0">
                  <a:solidFill>
                    <a:sysClr val="windowText" lastClr="000000"/>
                  </a:solidFill>
                  <a:latin typeface="+mj-lt"/>
                </a:rPr>
                <a:t>Refunds</a:t>
              </a:r>
            </a:p>
            <a:p>
              <a:pPr marL="422178" indent="-205226" eaLnBrk="1" fontAlgn="auto" hangingPunct="1">
                <a:spcBef>
                  <a:spcPts val="0"/>
                </a:spcBef>
                <a:spcAft>
                  <a:spcPts val="0"/>
                </a:spcAft>
                <a:defRPr/>
              </a:pPr>
              <a:r>
                <a:rPr lang="en-US" sz="1477" dirty="0">
                  <a:solidFill>
                    <a:sysClr val="windowText" lastClr="000000"/>
                  </a:solidFill>
                  <a:latin typeface="+mj-lt"/>
                </a:rPr>
                <a:t>Audit and Enforcement</a:t>
              </a:r>
            </a:p>
            <a:p>
              <a:pPr marL="422178" indent="-205226" eaLnBrk="1" fontAlgn="auto" hangingPunct="1">
                <a:spcBef>
                  <a:spcPts val="0"/>
                </a:spcBef>
                <a:spcAft>
                  <a:spcPts val="0"/>
                </a:spcAft>
                <a:defRPr/>
              </a:pPr>
              <a:r>
                <a:rPr lang="en-US" sz="1477" dirty="0">
                  <a:solidFill>
                    <a:sysClr val="windowText" lastClr="000000"/>
                  </a:solidFill>
                  <a:latin typeface="+mj-lt"/>
                </a:rPr>
                <a:t>Adjudication</a:t>
              </a:r>
            </a:p>
            <a:p>
              <a:pPr marL="422178" indent="-205226" eaLnBrk="1" fontAlgn="auto" hangingPunct="1">
                <a:spcBef>
                  <a:spcPts val="0"/>
                </a:spcBef>
                <a:spcAft>
                  <a:spcPts val="0"/>
                </a:spcAft>
                <a:defRPr/>
              </a:pPr>
              <a:r>
                <a:rPr lang="en-US" sz="1477" dirty="0">
                  <a:solidFill>
                    <a:sysClr val="windowText" lastClr="000000"/>
                  </a:solidFill>
                  <a:latin typeface="+mj-lt"/>
                </a:rPr>
                <a:t>Internal workflows to support above functions</a:t>
              </a:r>
            </a:p>
            <a:p>
              <a:pPr marL="422178" indent="-205226" eaLnBrk="1" fontAlgn="auto" hangingPunct="1">
                <a:spcBef>
                  <a:spcPts val="0"/>
                </a:spcBef>
                <a:spcAft>
                  <a:spcPts val="0"/>
                </a:spcAft>
                <a:defRPr/>
              </a:pPr>
              <a:r>
                <a:rPr lang="en-US" sz="1477" dirty="0">
                  <a:solidFill>
                    <a:sysClr val="windowText" lastClr="000000"/>
                  </a:solidFill>
                  <a:latin typeface="+mj-lt"/>
                </a:rPr>
                <a:t>Recovery</a:t>
              </a:r>
            </a:p>
            <a:p>
              <a:pPr marL="422178" indent="-205226" eaLnBrk="1" fontAlgn="auto" hangingPunct="1">
                <a:spcBef>
                  <a:spcPts val="0"/>
                </a:spcBef>
                <a:spcAft>
                  <a:spcPts val="0"/>
                </a:spcAft>
                <a:defRPr/>
              </a:pPr>
              <a:r>
                <a:rPr lang="en-US" sz="1477" dirty="0">
                  <a:solidFill>
                    <a:sysClr val="windowText" lastClr="000000"/>
                  </a:solidFill>
                  <a:latin typeface="+mj-lt"/>
                </a:rPr>
                <a:t>Analytics and BI</a:t>
              </a:r>
            </a:p>
          </p:txBody>
        </p:sp>
        <p:sp>
          <p:nvSpPr>
            <p:cNvPr id="104" name="Down Arrow 103"/>
            <p:cNvSpPr/>
            <p:nvPr/>
          </p:nvSpPr>
          <p:spPr>
            <a:xfrm>
              <a:off x="1746250" y="3962400"/>
              <a:ext cx="381000" cy="228600"/>
            </a:xfrm>
            <a:prstGeom prst="downArrow">
              <a:avLst/>
            </a:prstGeom>
            <a:solidFill>
              <a:srgbClr val="F79646">
                <a:lumMod val="75000"/>
              </a:srgbClr>
            </a:solidFill>
            <a:ln w="25400" cap="flat" cmpd="sng" algn="ctr">
              <a:solidFill>
                <a:srgbClr val="F79646">
                  <a:lumMod val="50000"/>
                </a:srgbClr>
              </a:solidFill>
              <a:prstDash val="solid"/>
            </a:ln>
            <a:effectLst/>
          </p:spPr>
          <p:txBody>
            <a:bodyPr anchor="ctr"/>
            <a:lstStyle/>
            <a:p>
              <a:pPr algn="ctr">
                <a:defRPr/>
              </a:pPr>
              <a:endParaRPr lang="en-GB" sz="1477" kern="0" dirty="0">
                <a:solidFill>
                  <a:prstClr val="white"/>
                </a:solidFill>
                <a:latin typeface="Georgia" panose="02040502050405020303" pitchFamily="18" charset="0"/>
              </a:endParaRPr>
            </a:p>
          </p:txBody>
        </p:sp>
        <p:sp>
          <p:nvSpPr>
            <p:cNvPr id="105" name="Down Arrow 104"/>
            <p:cNvSpPr/>
            <p:nvPr/>
          </p:nvSpPr>
          <p:spPr>
            <a:xfrm>
              <a:off x="7156450" y="3962400"/>
              <a:ext cx="381000" cy="228600"/>
            </a:xfrm>
            <a:prstGeom prst="downArrow">
              <a:avLst/>
            </a:prstGeom>
            <a:solidFill>
              <a:srgbClr val="F79646">
                <a:lumMod val="75000"/>
              </a:srgbClr>
            </a:solidFill>
            <a:ln w="25400" cap="flat" cmpd="sng" algn="ctr">
              <a:solidFill>
                <a:srgbClr val="F79646">
                  <a:lumMod val="50000"/>
                </a:srgbClr>
              </a:solidFill>
              <a:prstDash val="solid"/>
            </a:ln>
            <a:effectLst/>
          </p:spPr>
          <p:txBody>
            <a:bodyPr anchor="ctr"/>
            <a:lstStyle/>
            <a:p>
              <a:pPr algn="ctr">
                <a:defRPr/>
              </a:pPr>
              <a:endParaRPr lang="en-GB" sz="1477" kern="0" dirty="0">
                <a:solidFill>
                  <a:prstClr val="white"/>
                </a:solidFill>
                <a:latin typeface="Georgia" panose="02040502050405020303" pitchFamily="18" charset="0"/>
              </a:endParaRPr>
            </a:p>
          </p:txBody>
        </p:sp>
        <p:sp>
          <p:nvSpPr>
            <p:cNvPr id="106" name="Pentagon 105"/>
            <p:cNvSpPr/>
            <p:nvPr/>
          </p:nvSpPr>
          <p:spPr>
            <a:xfrm>
              <a:off x="5201954" y="4142510"/>
              <a:ext cx="609600" cy="2514600"/>
            </a:xfrm>
            <a:prstGeom prst="homePlate">
              <a:avLst>
                <a:gd name="adj" fmla="val 36364"/>
              </a:avLst>
            </a:prstGeom>
            <a:solidFill>
              <a:srgbClr val="F79646">
                <a:lumMod val="75000"/>
              </a:srgbClr>
            </a:solidFill>
            <a:ln w="25400" cap="flat" cmpd="sng" algn="ctr">
              <a:solidFill>
                <a:srgbClr val="4F81BD">
                  <a:shade val="50000"/>
                </a:srgbClr>
              </a:solidFill>
              <a:prstDash val="solid"/>
            </a:ln>
            <a:effectLst/>
          </p:spPr>
          <p:txBody>
            <a:bodyPr vert="vert270" anchor="ctr" anchorCtr="0"/>
            <a:lstStyle/>
            <a:p>
              <a:pPr algn="ctr">
                <a:defRPr/>
              </a:pPr>
              <a:r>
                <a:rPr lang="en-US" sz="1293" b="1" kern="0" dirty="0">
                  <a:solidFill>
                    <a:prstClr val="white"/>
                  </a:solidFill>
                  <a:latin typeface="+mj-lt"/>
                </a:rPr>
                <a:t>Statutory Functions</a:t>
              </a:r>
              <a:endParaRPr lang="en-GB" sz="1293" b="1" kern="0" dirty="0">
                <a:solidFill>
                  <a:prstClr val="white"/>
                </a:solidFill>
                <a:latin typeface="+mj-lt"/>
              </a:endParaRPr>
            </a:p>
          </p:txBody>
        </p:sp>
        <p:sp>
          <p:nvSpPr>
            <p:cNvPr id="107" name="Pentagon 106"/>
            <p:cNvSpPr/>
            <p:nvPr/>
          </p:nvSpPr>
          <p:spPr>
            <a:xfrm rot="10800000">
              <a:off x="3395004" y="4149434"/>
              <a:ext cx="609600" cy="2500745"/>
            </a:xfrm>
            <a:prstGeom prst="homePlate">
              <a:avLst>
                <a:gd name="adj" fmla="val 36364"/>
              </a:avLst>
            </a:prstGeom>
            <a:solidFill>
              <a:srgbClr val="F79646">
                <a:lumMod val="75000"/>
              </a:srgbClr>
            </a:solidFill>
            <a:ln w="25400" cap="flat" cmpd="sng" algn="ctr">
              <a:solidFill>
                <a:srgbClr val="4F81BD">
                  <a:shade val="50000"/>
                </a:srgbClr>
              </a:solidFill>
              <a:prstDash val="solid"/>
            </a:ln>
            <a:effectLst/>
          </p:spPr>
          <p:txBody>
            <a:bodyPr vert="vert270" anchor="ctr" anchorCtr="0"/>
            <a:lstStyle/>
            <a:p>
              <a:pPr algn="ctr">
                <a:defRPr/>
              </a:pPr>
              <a:r>
                <a:rPr lang="en-US" sz="1293" b="1" kern="0" dirty="0">
                  <a:solidFill>
                    <a:prstClr val="white"/>
                  </a:solidFill>
                  <a:latin typeface="+mj-lt"/>
                </a:rPr>
                <a:t>Non-Statutory Functions</a:t>
              </a:r>
              <a:endParaRPr lang="en-GB" sz="1293" b="1" kern="0" dirty="0">
                <a:solidFill>
                  <a:prstClr val="white"/>
                </a:solidFill>
                <a:latin typeface="+mj-lt"/>
              </a:endParaRPr>
            </a:p>
          </p:txBody>
        </p:sp>
        <p:grpSp>
          <p:nvGrpSpPr>
            <p:cNvPr id="108" name="Group 53"/>
            <p:cNvGrpSpPr>
              <a:grpSpLocks/>
            </p:cNvGrpSpPr>
            <p:nvPr/>
          </p:nvGrpSpPr>
          <p:grpSpPr bwMode="auto">
            <a:xfrm>
              <a:off x="2679700" y="2328864"/>
              <a:ext cx="3851275" cy="1524001"/>
              <a:chOff x="2679411" y="2481399"/>
              <a:chExt cx="3851297" cy="1524217"/>
            </a:xfrm>
          </p:grpSpPr>
          <p:sp>
            <p:nvSpPr>
              <p:cNvPr id="109" name="Rounded Rectangle 108"/>
              <p:cNvSpPr/>
              <p:nvPr/>
            </p:nvSpPr>
            <p:spPr bwMode="auto">
              <a:xfrm>
                <a:off x="3946243" y="2481399"/>
                <a:ext cx="1270007" cy="1524217"/>
              </a:xfrm>
              <a:prstGeom prst="roundRect">
                <a:avLst/>
              </a:prstGeom>
              <a:solidFill>
                <a:srgbClr val="F79646">
                  <a:lumMod val="60000"/>
                  <a:lumOff val="40000"/>
                </a:srgbClr>
              </a:solidFill>
              <a:ln w="12700" cap="flat" cmpd="sng" algn="ctr">
                <a:solidFill>
                  <a:srgbClr val="1F497D">
                    <a:lumMod val="50000"/>
                  </a:srgbClr>
                </a:solidFill>
                <a:prstDash val="solid"/>
                <a:round/>
                <a:headEnd type="none" w="med" len="med"/>
                <a:tailEnd type="none" w="med" len="med"/>
              </a:ln>
              <a:effectLst/>
            </p:spPr>
            <p:txBody>
              <a:bodyPr wrap="none" lIns="58634" tIns="0" rIns="59835" bIns="0"/>
              <a:lstStyle/>
              <a:p>
                <a:pPr algn="ctr">
                  <a:defRPr/>
                </a:pPr>
                <a:r>
                  <a:rPr lang="en-US" sz="1293" b="1" kern="0" dirty="0">
                    <a:solidFill>
                      <a:prstClr val="black"/>
                    </a:solidFill>
                    <a:latin typeface="+mj-lt"/>
                    <a:cs typeface="Arial" pitchFamily="34" charset="0"/>
                  </a:rPr>
                  <a:t>IT </a:t>
                </a:r>
              </a:p>
              <a:p>
                <a:pPr algn="ctr">
                  <a:defRPr/>
                </a:pPr>
                <a:r>
                  <a:rPr lang="en-US" sz="1293" b="1" kern="0" dirty="0">
                    <a:solidFill>
                      <a:prstClr val="black"/>
                    </a:solidFill>
                    <a:latin typeface="+mj-lt"/>
                    <a:cs typeface="Arial" pitchFamily="34" charset="0"/>
                  </a:rPr>
                  <a:t>Interfaces</a:t>
                </a:r>
              </a:p>
            </p:txBody>
          </p:sp>
          <p:sp>
            <p:nvSpPr>
              <p:cNvPr id="110" name="Folded Corner 37"/>
              <p:cNvSpPr>
                <a:spLocks noChangeArrowheads="1"/>
              </p:cNvSpPr>
              <p:nvPr/>
            </p:nvSpPr>
            <p:spPr bwMode="auto">
              <a:xfrm>
                <a:off x="4336770" y="3189525"/>
                <a:ext cx="457203" cy="609687"/>
              </a:xfrm>
              <a:prstGeom prst="foldedCorner">
                <a:avLst>
                  <a:gd name="adj" fmla="val 31593"/>
                </a:avLst>
              </a:prstGeom>
              <a:solidFill>
                <a:srgbClr val="C0504D">
                  <a:lumMod val="75000"/>
                  <a:alpha val="52000"/>
                </a:srgbClr>
              </a:solidFill>
              <a:ln w="9525" algn="ctr">
                <a:solidFill>
                  <a:srgbClr val="800080"/>
                </a:solidFill>
                <a:round/>
                <a:headEnd/>
                <a:tailEnd/>
              </a:ln>
            </p:spPr>
            <p:txBody>
              <a:bodyPr wrap="none" lIns="58634" tIns="0" rIns="59835" bIns="0"/>
              <a:lstStyle/>
              <a:p>
                <a:pPr>
                  <a:defRPr/>
                </a:pPr>
                <a:endParaRPr lang="en-US" sz="1477" b="1" kern="0" dirty="0">
                  <a:solidFill>
                    <a:prstClr val="black"/>
                  </a:solidFill>
                  <a:latin typeface="Georgia" panose="02040502050405020303" pitchFamily="18" charset="0"/>
                  <a:cs typeface="Arial" pitchFamily="34" charset="0"/>
                </a:endParaRPr>
              </a:p>
            </p:txBody>
          </p:sp>
          <p:cxnSp>
            <p:nvCxnSpPr>
              <p:cNvPr id="111" name="Elbow Connector 146"/>
              <p:cNvCxnSpPr>
                <a:cxnSpLocks noChangeShapeType="1"/>
                <a:stCxn id="110" idx="1"/>
              </p:cNvCxnSpPr>
              <p:nvPr/>
            </p:nvCxnSpPr>
            <p:spPr bwMode="auto">
              <a:xfrm rot="10800000" flipV="1">
                <a:off x="2679411" y="3494084"/>
                <a:ext cx="1657064" cy="6694"/>
              </a:xfrm>
              <a:prstGeom prst="bentConnector3">
                <a:avLst>
                  <a:gd name="adj1" fmla="val 50000"/>
                </a:avLst>
              </a:prstGeom>
              <a:noFill/>
              <a:ln w="44450" algn="ctr">
                <a:solidFill>
                  <a:srgbClr val="F79646">
                    <a:lumMod val="75000"/>
                  </a:srgb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12" name="Elbow Connector 146"/>
              <p:cNvCxnSpPr>
                <a:cxnSpLocks noChangeShapeType="1"/>
                <a:stCxn id="110" idx="3"/>
              </p:cNvCxnSpPr>
              <p:nvPr/>
            </p:nvCxnSpPr>
            <p:spPr bwMode="auto">
              <a:xfrm>
                <a:off x="4793675" y="3494084"/>
                <a:ext cx="1737033" cy="5428"/>
              </a:xfrm>
              <a:prstGeom prst="bentConnector3">
                <a:avLst>
                  <a:gd name="adj1" fmla="val 50000"/>
                </a:avLst>
              </a:prstGeom>
              <a:noFill/>
              <a:ln w="44450" algn="ctr">
                <a:solidFill>
                  <a:srgbClr val="F79646">
                    <a:lumMod val="75000"/>
                  </a:srgbClr>
                </a:solidFill>
                <a:round/>
                <a:headEnd type="arrow" w="med" len="med"/>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4960042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0" dirty="0">
                <a:ea typeface="Verdana" panose="020B0604030504040204" pitchFamily="34" charset="0"/>
                <a:cs typeface="Verdana" panose="020B0604030504040204" pitchFamily="34" charset="0"/>
              </a:rPr>
              <a:t>GST Ecosystem</a:t>
            </a:r>
            <a:endParaRPr lang="en-IN" i="0" dirty="0"/>
          </a:p>
        </p:txBody>
      </p:sp>
      <p:sp>
        <p:nvSpPr>
          <p:cNvPr id="3" name="Subtitle 2"/>
          <p:cNvSpPr>
            <a:spLocks noGrp="1"/>
          </p:cNvSpPr>
          <p:nvPr>
            <p:ph type="subTitle" idx="1"/>
          </p:nvPr>
        </p:nvSpPr>
        <p:spPr/>
        <p:txBody>
          <a:bodyPr/>
          <a:lstStyle/>
          <a:p>
            <a:endParaRPr lang="en-IN"/>
          </a:p>
        </p:txBody>
      </p:sp>
      <p:grpSp>
        <p:nvGrpSpPr>
          <p:cNvPr id="31" name="Group 30"/>
          <p:cNvGrpSpPr/>
          <p:nvPr/>
        </p:nvGrpSpPr>
        <p:grpSpPr>
          <a:xfrm>
            <a:off x="144379" y="1053036"/>
            <a:ext cx="8718540" cy="5636521"/>
            <a:chOff x="0" y="1371600"/>
            <a:chExt cx="9144000" cy="5410200"/>
          </a:xfrm>
        </p:grpSpPr>
        <p:sp>
          <p:nvSpPr>
            <p:cNvPr id="32" name="Rounded Rectangle 31"/>
            <p:cNvSpPr/>
            <p:nvPr/>
          </p:nvSpPr>
          <p:spPr>
            <a:xfrm>
              <a:off x="76200" y="1371600"/>
              <a:ext cx="8991600" cy="5410200"/>
            </a:xfrm>
            <a:prstGeom prst="roundRect">
              <a:avLst>
                <a:gd name="adj" fmla="val 6808"/>
              </a:avLst>
            </a:prstGeom>
            <a:solidFill>
              <a:srgbClr val="F79646">
                <a:lumMod val="40000"/>
                <a:lumOff val="60000"/>
              </a:srgbClr>
            </a:solidFill>
            <a:ln w="19050" cap="flat" cmpd="sng" algn="ctr">
              <a:solidFill>
                <a:sysClr val="windowText" lastClr="000000"/>
              </a:solidFill>
              <a:prstDash val="solid"/>
            </a:ln>
            <a:effectLst/>
          </p:spPr>
          <p:txBody>
            <a:bodyPr anchor="ctr"/>
            <a:lstStyle/>
            <a:p>
              <a:pPr algn="ctr">
                <a:defRPr/>
              </a:pPr>
              <a:endParaRPr lang="en-US" sz="1662" kern="0" dirty="0">
                <a:solidFill>
                  <a:prstClr val="white"/>
                </a:solidFill>
                <a:latin typeface="Calibri"/>
              </a:endParaRPr>
            </a:p>
          </p:txBody>
        </p:sp>
        <p:sp>
          <p:nvSpPr>
            <p:cNvPr id="33" name="Rounded Rectangle 32"/>
            <p:cNvSpPr/>
            <p:nvPr/>
          </p:nvSpPr>
          <p:spPr bwMode="auto">
            <a:xfrm>
              <a:off x="211138" y="1552575"/>
              <a:ext cx="1338262" cy="457200"/>
            </a:xfrm>
            <a:prstGeom prst="roundRect">
              <a:avLst/>
            </a:prstGeom>
            <a:solidFill>
              <a:srgbClr val="F79646">
                <a:lumMod val="75000"/>
              </a:srgbClr>
            </a:solidFill>
            <a:ln w="12700" cap="flat" cmpd="sng" algn="ctr">
              <a:solidFill>
                <a:srgbClr val="1F497D">
                  <a:lumMod val="50000"/>
                </a:srgbClr>
              </a:solidFill>
              <a:prstDash val="solid"/>
              <a:round/>
              <a:headEnd type="none" w="med" len="med"/>
              <a:tailEnd type="none" w="med" len="med"/>
            </a:ln>
            <a:effectLst/>
          </p:spPr>
          <p:txBody>
            <a:bodyPr wrap="none" lIns="58634" tIns="0" rIns="59835" bIns="0" anchor="ctr"/>
            <a:lstStyle/>
            <a:p>
              <a:pPr algn="ctr">
                <a:defRPr/>
              </a:pPr>
              <a:r>
                <a:rPr lang="en-US" sz="1293" b="1" kern="0" dirty="0">
                  <a:solidFill>
                    <a:prstClr val="black"/>
                  </a:solidFill>
                  <a:latin typeface="+mj-lt"/>
                </a:rPr>
                <a:t>Tax Authority</a:t>
              </a:r>
            </a:p>
          </p:txBody>
        </p:sp>
        <p:sp>
          <p:nvSpPr>
            <p:cNvPr id="34" name="Rounded Rectangle 33"/>
            <p:cNvSpPr/>
            <p:nvPr/>
          </p:nvSpPr>
          <p:spPr bwMode="auto">
            <a:xfrm>
              <a:off x="5444836" y="1552575"/>
              <a:ext cx="1946564" cy="457200"/>
            </a:xfrm>
            <a:prstGeom prst="roundRect">
              <a:avLst/>
            </a:prstGeom>
            <a:solidFill>
              <a:srgbClr val="F79646">
                <a:lumMod val="75000"/>
              </a:srgbClr>
            </a:solidFill>
            <a:ln w="12700" cap="flat" cmpd="sng" algn="ctr">
              <a:solidFill>
                <a:srgbClr val="1F497D">
                  <a:lumMod val="50000"/>
                </a:srgbClr>
              </a:solidFill>
              <a:prstDash val="solid"/>
              <a:round/>
              <a:headEnd type="none" w="med" len="med"/>
              <a:tailEnd type="none" w="med" len="med"/>
            </a:ln>
            <a:effectLst/>
          </p:spPr>
          <p:txBody>
            <a:bodyPr wrap="none" lIns="58634" tIns="0" rIns="59835" bIns="0" anchor="ctr"/>
            <a:lstStyle/>
            <a:p>
              <a:pPr algn="ctr">
                <a:defRPr/>
              </a:pPr>
              <a:r>
                <a:rPr lang="en-US" sz="1293" b="1" kern="0" dirty="0">
                  <a:solidFill>
                    <a:prstClr val="black"/>
                  </a:solidFill>
                  <a:latin typeface="+mj-lt"/>
                </a:rPr>
                <a:t>GSTN IT Systems</a:t>
              </a:r>
            </a:p>
          </p:txBody>
        </p:sp>
        <p:sp>
          <p:nvSpPr>
            <p:cNvPr id="35" name="Rounded Rectangle 34"/>
            <p:cNvSpPr/>
            <p:nvPr/>
          </p:nvSpPr>
          <p:spPr bwMode="auto">
            <a:xfrm>
              <a:off x="7569200" y="1552575"/>
              <a:ext cx="1371600" cy="457200"/>
            </a:xfrm>
            <a:prstGeom prst="roundRect">
              <a:avLst/>
            </a:prstGeom>
            <a:solidFill>
              <a:srgbClr val="F79646">
                <a:lumMod val="75000"/>
              </a:srgbClr>
            </a:solidFill>
            <a:ln w="12700" cap="flat" cmpd="sng" algn="ctr">
              <a:solidFill>
                <a:srgbClr val="1F497D">
                  <a:lumMod val="50000"/>
                </a:srgbClr>
              </a:solidFill>
              <a:prstDash val="solid"/>
              <a:round/>
              <a:headEnd type="none" w="med" len="med"/>
              <a:tailEnd type="none" w="med" len="med"/>
            </a:ln>
            <a:effectLst/>
          </p:spPr>
          <p:txBody>
            <a:bodyPr wrap="none" lIns="58634" tIns="0" rIns="59835" bIns="0" anchor="ctr"/>
            <a:lstStyle/>
            <a:p>
              <a:pPr algn="ctr">
                <a:defRPr/>
              </a:pPr>
              <a:r>
                <a:rPr lang="en-US" sz="1293" b="1" kern="0" dirty="0">
                  <a:solidFill>
                    <a:prstClr val="black"/>
                  </a:solidFill>
                  <a:latin typeface="+mj-lt"/>
                </a:rPr>
                <a:t>Taxpayer</a:t>
              </a:r>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417763"/>
              <a:ext cx="13906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9"/>
            <p:cNvSpPr txBox="1">
              <a:spLocks noChangeArrowheads="1"/>
            </p:cNvSpPr>
            <p:nvPr/>
          </p:nvSpPr>
          <p:spPr bwMode="auto">
            <a:xfrm>
              <a:off x="1828800" y="2057400"/>
              <a:ext cx="1377019" cy="28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108" b="1" kern="0" dirty="0">
                  <a:solidFill>
                    <a:prstClr val="black"/>
                  </a:solidFill>
                  <a:latin typeface="+mj-lt"/>
                </a:rPr>
                <a:t>State/Centre Portal</a:t>
              </a:r>
            </a:p>
          </p:txBody>
        </p:sp>
        <p:sp>
          <p:nvSpPr>
            <p:cNvPr id="38" name="Can 72"/>
            <p:cNvSpPr>
              <a:spLocks noChangeArrowheads="1"/>
            </p:cNvSpPr>
            <p:nvPr/>
          </p:nvSpPr>
          <p:spPr bwMode="auto">
            <a:xfrm>
              <a:off x="5444836" y="4190999"/>
              <a:ext cx="879764" cy="866775"/>
            </a:xfrm>
            <a:prstGeom prst="can">
              <a:avLst>
                <a:gd name="adj" fmla="val 25000"/>
              </a:avLst>
            </a:prstGeom>
            <a:solidFill>
              <a:srgbClr val="F79646">
                <a:lumMod val="50000"/>
              </a:srgbClr>
            </a:solidFill>
            <a:ln w="9525" algn="ctr">
              <a:solidFill>
                <a:srgbClr val="4F81BD">
                  <a:lumMod val="20000"/>
                  <a:lumOff val="80000"/>
                </a:srgbClr>
              </a:solidFill>
              <a:round/>
              <a:headEnd/>
              <a:tailEnd/>
            </a:ln>
          </p:spPr>
          <p:txBody>
            <a:bodyPr wrap="none" lIns="0" tIns="0" rIns="0" bIns="0" anchor="ctr"/>
            <a:lstStyle/>
            <a:p>
              <a:pPr algn="ctr">
                <a:defRPr/>
              </a:pPr>
              <a:r>
                <a:rPr lang="en-US" sz="1016" b="1" kern="0" dirty="0">
                  <a:solidFill>
                    <a:prstClr val="white"/>
                  </a:solidFill>
                  <a:latin typeface="+mj-lt"/>
                </a:rPr>
                <a:t>Common </a:t>
              </a:r>
            </a:p>
            <a:p>
              <a:pPr algn="ctr">
                <a:defRPr/>
              </a:pPr>
              <a:r>
                <a:rPr lang="en-US" sz="1016" b="1" kern="0" dirty="0">
                  <a:solidFill>
                    <a:prstClr val="white"/>
                  </a:solidFill>
                  <a:latin typeface="+mj-lt"/>
                </a:rPr>
                <a:t>Portal</a:t>
              </a:r>
            </a:p>
            <a:p>
              <a:pPr algn="ctr">
                <a:defRPr/>
              </a:pPr>
              <a:r>
                <a:rPr lang="en-US" sz="1016" b="1" kern="0" dirty="0">
                  <a:solidFill>
                    <a:prstClr val="white"/>
                  </a:solidFill>
                  <a:latin typeface="+mj-lt"/>
                </a:rPr>
                <a:t>Database</a:t>
              </a:r>
            </a:p>
          </p:txBody>
        </p:sp>
        <p:sp>
          <p:nvSpPr>
            <p:cNvPr id="39" name="Rounded Rectangle 38"/>
            <p:cNvSpPr/>
            <p:nvPr/>
          </p:nvSpPr>
          <p:spPr bwMode="auto">
            <a:xfrm>
              <a:off x="1752600" y="1552575"/>
              <a:ext cx="1816100" cy="457200"/>
            </a:xfrm>
            <a:prstGeom prst="roundRect">
              <a:avLst/>
            </a:prstGeom>
            <a:solidFill>
              <a:srgbClr val="F79646">
                <a:lumMod val="75000"/>
              </a:srgbClr>
            </a:solidFill>
            <a:ln w="12700" cap="flat" cmpd="sng" algn="ctr">
              <a:solidFill>
                <a:srgbClr val="1F497D">
                  <a:lumMod val="50000"/>
                </a:srgbClr>
              </a:solidFill>
              <a:prstDash val="solid"/>
              <a:round/>
              <a:headEnd type="none" w="med" len="med"/>
              <a:tailEnd type="none" w="med" len="med"/>
            </a:ln>
            <a:effectLst/>
          </p:spPr>
          <p:txBody>
            <a:bodyPr wrap="none" lIns="58634" tIns="0" rIns="59835" bIns="0" anchor="ctr"/>
            <a:lstStyle/>
            <a:p>
              <a:pPr algn="ctr">
                <a:defRPr/>
              </a:pPr>
              <a:r>
                <a:rPr lang="en-US" sz="1293" b="1" kern="0" dirty="0">
                  <a:solidFill>
                    <a:prstClr val="black"/>
                  </a:solidFill>
                  <a:latin typeface="+mj-lt"/>
                </a:rPr>
                <a:t>State / Centre Tax </a:t>
              </a:r>
            </a:p>
            <a:p>
              <a:pPr algn="ctr">
                <a:defRPr/>
              </a:pPr>
              <a:r>
                <a:rPr lang="en-US" sz="1293" b="1" kern="0" dirty="0">
                  <a:solidFill>
                    <a:prstClr val="black"/>
                  </a:solidFill>
                  <a:latin typeface="+mj-lt"/>
                </a:rPr>
                <a:t>IT Systems</a:t>
              </a:r>
            </a:p>
          </p:txBody>
        </p:sp>
        <p:sp>
          <p:nvSpPr>
            <p:cNvPr id="40" name="Can 72"/>
            <p:cNvSpPr>
              <a:spLocks noChangeArrowheads="1"/>
            </p:cNvSpPr>
            <p:nvPr/>
          </p:nvSpPr>
          <p:spPr bwMode="auto">
            <a:xfrm>
              <a:off x="2952750" y="4191000"/>
              <a:ext cx="933450" cy="901700"/>
            </a:xfrm>
            <a:prstGeom prst="can">
              <a:avLst>
                <a:gd name="adj" fmla="val 25000"/>
              </a:avLst>
            </a:prstGeom>
            <a:solidFill>
              <a:srgbClr val="F79646">
                <a:lumMod val="50000"/>
              </a:srgbClr>
            </a:solidFill>
            <a:ln w="9525" algn="ctr">
              <a:solidFill>
                <a:srgbClr val="4F81BD">
                  <a:lumMod val="20000"/>
                  <a:lumOff val="80000"/>
                </a:srgbClr>
              </a:solidFill>
              <a:round/>
              <a:headEnd/>
              <a:tailEnd/>
            </a:ln>
          </p:spPr>
          <p:txBody>
            <a:bodyPr wrap="none" lIns="58634" tIns="0" rIns="59835" bIns="0" anchor="ctr"/>
            <a:lstStyle/>
            <a:p>
              <a:pPr algn="ctr">
                <a:defRPr/>
              </a:pPr>
              <a:r>
                <a:rPr lang="en-US" sz="1016" b="1" kern="0" dirty="0">
                  <a:solidFill>
                    <a:prstClr val="white"/>
                  </a:solidFill>
                  <a:latin typeface="+mj-lt"/>
                </a:rPr>
                <a:t>State / </a:t>
              </a:r>
            </a:p>
            <a:p>
              <a:pPr algn="ctr">
                <a:defRPr/>
              </a:pPr>
              <a:r>
                <a:rPr lang="en-US" sz="1016" b="1" kern="0" dirty="0">
                  <a:solidFill>
                    <a:prstClr val="white"/>
                  </a:solidFill>
                  <a:latin typeface="+mj-lt"/>
                </a:rPr>
                <a:t>Centre</a:t>
              </a:r>
            </a:p>
            <a:p>
              <a:pPr algn="ctr">
                <a:defRPr/>
              </a:pPr>
              <a:r>
                <a:rPr lang="en-US" sz="1016" b="1" kern="0" dirty="0">
                  <a:solidFill>
                    <a:prstClr val="white"/>
                  </a:solidFill>
                  <a:latin typeface="+mj-lt"/>
                </a:rPr>
                <a:t>Database</a:t>
              </a:r>
            </a:p>
          </p:txBody>
        </p:sp>
        <p:sp>
          <p:nvSpPr>
            <p:cNvPr id="41" name="Rounded Rectangle 40"/>
            <p:cNvSpPr/>
            <p:nvPr/>
          </p:nvSpPr>
          <p:spPr bwMode="auto">
            <a:xfrm>
              <a:off x="3733800" y="1552575"/>
              <a:ext cx="1600200" cy="457200"/>
            </a:xfrm>
            <a:prstGeom prst="roundRect">
              <a:avLst/>
            </a:prstGeom>
            <a:solidFill>
              <a:srgbClr val="F79646">
                <a:lumMod val="75000"/>
              </a:srgbClr>
            </a:solidFill>
            <a:ln w="12700" cap="flat" cmpd="sng" algn="ctr">
              <a:solidFill>
                <a:srgbClr val="1F497D">
                  <a:lumMod val="50000"/>
                </a:srgbClr>
              </a:solidFill>
              <a:prstDash val="solid"/>
              <a:round/>
              <a:headEnd type="none" w="med" len="med"/>
              <a:tailEnd type="none" w="med" len="med"/>
            </a:ln>
            <a:effectLst/>
          </p:spPr>
          <p:txBody>
            <a:bodyPr wrap="none" lIns="58634" tIns="0" rIns="59835" bIns="0" anchor="ctr"/>
            <a:lstStyle/>
            <a:p>
              <a:pPr algn="ctr">
                <a:defRPr/>
              </a:pPr>
              <a:r>
                <a:rPr lang="en-US" sz="1293" b="1" kern="0" dirty="0">
                  <a:solidFill>
                    <a:prstClr val="black"/>
                  </a:solidFill>
                  <a:latin typeface="+mj-lt"/>
                </a:rPr>
                <a:t>Interface</a:t>
              </a:r>
            </a:p>
          </p:txBody>
        </p:sp>
        <p:sp>
          <p:nvSpPr>
            <p:cNvPr id="42" name="Folded Corner 37"/>
            <p:cNvSpPr>
              <a:spLocks noChangeArrowheads="1"/>
            </p:cNvSpPr>
            <p:nvPr/>
          </p:nvSpPr>
          <p:spPr bwMode="auto">
            <a:xfrm>
              <a:off x="4343400" y="2667000"/>
              <a:ext cx="457200" cy="609600"/>
            </a:xfrm>
            <a:prstGeom prst="foldedCorner">
              <a:avLst>
                <a:gd name="adj" fmla="val 16667"/>
              </a:avLst>
            </a:prstGeom>
            <a:solidFill>
              <a:srgbClr val="F79646">
                <a:lumMod val="60000"/>
                <a:lumOff val="40000"/>
              </a:srgbClr>
            </a:solidFill>
            <a:ln w="9525" algn="ctr">
              <a:solidFill>
                <a:srgbClr val="800080"/>
              </a:solidFill>
              <a:round/>
              <a:headEnd/>
              <a:tailEnd/>
            </a:ln>
          </p:spPr>
          <p:txBody>
            <a:bodyPr wrap="none" lIns="58634" tIns="0" rIns="59835"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477" kern="0" dirty="0">
                <a:solidFill>
                  <a:prstClr val="black"/>
                </a:solidFill>
                <a:latin typeface="Georgia" panose="02040502050405020303" pitchFamily="18" charset="0"/>
              </a:endParaRPr>
            </a:p>
          </p:txBody>
        </p:sp>
        <p:sp>
          <p:nvSpPr>
            <p:cNvPr id="43" name="TextBox 77"/>
            <p:cNvSpPr txBox="1">
              <a:spLocks noChangeArrowheads="1"/>
            </p:cNvSpPr>
            <p:nvPr/>
          </p:nvSpPr>
          <p:spPr bwMode="auto">
            <a:xfrm>
              <a:off x="4114800" y="2236113"/>
              <a:ext cx="914400" cy="43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016" b="1" kern="0" dirty="0">
                  <a:solidFill>
                    <a:prstClr val="black"/>
                  </a:solidFill>
                  <a:latin typeface="Georgia" panose="02040502050405020303" pitchFamily="18" charset="0"/>
                </a:rPr>
                <a:t>API</a:t>
              </a:r>
            </a:p>
            <a:p>
              <a:pPr algn="ctr" eaLnBrk="1" hangingPunct="1">
                <a:defRPr/>
              </a:pPr>
              <a:r>
                <a:rPr lang="en-US" altLang="en-US" sz="1016" b="1" kern="0" dirty="0">
                  <a:solidFill>
                    <a:prstClr val="black"/>
                  </a:solidFill>
                  <a:latin typeface="Georgia" panose="02040502050405020303" pitchFamily="18" charset="0"/>
                </a:rPr>
                <a:t>Interface</a:t>
              </a:r>
            </a:p>
          </p:txBody>
        </p:sp>
        <p:cxnSp>
          <p:nvCxnSpPr>
            <p:cNvPr id="44" name="Straight Arrow Connector 90"/>
            <p:cNvCxnSpPr>
              <a:cxnSpLocks noChangeShapeType="1"/>
            </p:cNvCxnSpPr>
            <p:nvPr/>
          </p:nvCxnSpPr>
          <p:spPr bwMode="auto">
            <a:xfrm rot="10800000">
              <a:off x="7162800" y="2851150"/>
              <a:ext cx="914400" cy="1588"/>
            </a:xfrm>
            <a:prstGeom prst="straightConnector1">
              <a:avLst/>
            </a:prstGeom>
            <a:noFill/>
            <a:ln w="1905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45" name="Straight Arrow Connector 98"/>
            <p:cNvCxnSpPr>
              <a:cxnSpLocks noChangeShapeType="1"/>
            </p:cNvCxnSpPr>
            <p:nvPr/>
          </p:nvCxnSpPr>
          <p:spPr bwMode="auto">
            <a:xfrm rot="5400000">
              <a:off x="6630194" y="3913981"/>
              <a:ext cx="914400" cy="1588"/>
            </a:xfrm>
            <a:prstGeom prst="straightConnector1">
              <a:avLst/>
            </a:prstGeom>
            <a:noFill/>
            <a:ln w="12700" algn="ctr">
              <a:solidFill>
                <a:sysClr val="windowText" lastClr="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46" name="Straight Arrow Connector 102"/>
            <p:cNvCxnSpPr>
              <a:cxnSpLocks noChangeShapeType="1"/>
            </p:cNvCxnSpPr>
            <p:nvPr/>
          </p:nvCxnSpPr>
          <p:spPr bwMode="auto">
            <a:xfrm rot="5400000">
              <a:off x="1620044" y="3804444"/>
              <a:ext cx="990600" cy="1588"/>
            </a:xfrm>
            <a:prstGeom prst="straightConnector1">
              <a:avLst/>
            </a:prstGeom>
            <a:noFill/>
            <a:ln w="12700" algn="ctr">
              <a:solidFill>
                <a:sysClr val="windowText" lastClr="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47" name="Straight Arrow Connector 106"/>
            <p:cNvCxnSpPr>
              <a:cxnSpLocks noChangeShapeType="1"/>
            </p:cNvCxnSpPr>
            <p:nvPr/>
          </p:nvCxnSpPr>
          <p:spPr bwMode="auto">
            <a:xfrm>
              <a:off x="6324600" y="4600575"/>
              <a:ext cx="304800" cy="1588"/>
            </a:xfrm>
            <a:prstGeom prst="straightConnector1">
              <a:avLst/>
            </a:prstGeom>
            <a:noFill/>
            <a:ln w="12700" algn="ctr">
              <a:solidFill>
                <a:sysClr val="windowText" lastClr="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48" name="Straight Arrow Connector 107"/>
            <p:cNvCxnSpPr>
              <a:cxnSpLocks noChangeShapeType="1"/>
            </p:cNvCxnSpPr>
            <p:nvPr/>
          </p:nvCxnSpPr>
          <p:spPr bwMode="auto">
            <a:xfrm>
              <a:off x="2647950" y="4605338"/>
              <a:ext cx="304800" cy="1587"/>
            </a:xfrm>
            <a:prstGeom prst="straightConnector1">
              <a:avLst/>
            </a:prstGeom>
            <a:noFill/>
            <a:ln w="12700" algn="ctr">
              <a:solidFill>
                <a:sysClr val="windowText" lastClr="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49" name="Shape 123"/>
            <p:cNvCxnSpPr>
              <a:cxnSpLocks noChangeShapeType="1"/>
            </p:cNvCxnSpPr>
            <p:nvPr/>
          </p:nvCxnSpPr>
          <p:spPr bwMode="auto">
            <a:xfrm flipV="1">
              <a:off x="7162800" y="3186113"/>
              <a:ext cx="1200150" cy="171450"/>
            </a:xfrm>
            <a:prstGeom prst="bentConnector2">
              <a:avLst/>
            </a:prstGeom>
            <a:noFill/>
            <a:ln w="19050" algn="ctr">
              <a:solidFill>
                <a:srgbClr val="F79646">
                  <a:lumMod val="50000"/>
                </a:srgbClr>
              </a:solidFill>
              <a:round/>
              <a:headEnd/>
              <a:tailEnd type="arrow" w="med" len="med"/>
            </a:ln>
            <a:extLst>
              <a:ext uri="{909E8E84-426E-40DD-AFC4-6F175D3DCCD1}">
                <a14:hiddenFill xmlns:a14="http://schemas.microsoft.com/office/drawing/2010/main">
                  <a:noFill/>
                </a14:hiddenFill>
              </a:ext>
            </a:extLst>
          </p:spPr>
        </p:cxnSp>
        <p:cxnSp>
          <p:nvCxnSpPr>
            <p:cNvPr id="50" name="Straight Arrow Connector 128"/>
            <p:cNvCxnSpPr>
              <a:cxnSpLocks noChangeShapeType="1"/>
            </p:cNvCxnSpPr>
            <p:nvPr/>
          </p:nvCxnSpPr>
          <p:spPr bwMode="auto">
            <a:xfrm>
              <a:off x="1155700" y="2700338"/>
              <a:ext cx="882650" cy="1587"/>
            </a:xfrm>
            <a:prstGeom prst="straightConnector1">
              <a:avLst/>
            </a:prstGeom>
            <a:noFill/>
            <a:ln w="19050" algn="ctr">
              <a:solidFill>
                <a:srgbClr val="F79646">
                  <a:lumMod val="50000"/>
                </a:srgbClr>
              </a:solidFill>
              <a:round/>
              <a:headEnd/>
              <a:tailEnd type="arrow" w="med" len="med"/>
            </a:ln>
            <a:extLst>
              <a:ext uri="{909E8E84-426E-40DD-AFC4-6F175D3DCCD1}">
                <a14:hiddenFill xmlns:a14="http://schemas.microsoft.com/office/drawing/2010/main">
                  <a:noFill/>
                </a14:hiddenFill>
              </a:ext>
            </a:extLst>
          </p:spPr>
        </p:cxnSp>
        <p:grpSp>
          <p:nvGrpSpPr>
            <p:cNvPr id="51" name="Group 160"/>
            <p:cNvGrpSpPr>
              <a:grpSpLocks/>
            </p:cNvGrpSpPr>
            <p:nvPr/>
          </p:nvGrpSpPr>
          <p:grpSpPr bwMode="auto">
            <a:xfrm>
              <a:off x="2362200" y="2895601"/>
              <a:ext cx="1981200" cy="1399935"/>
              <a:chOff x="2362200" y="1871713"/>
              <a:chExt cx="1981200" cy="1399535"/>
            </a:xfrm>
          </p:grpSpPr>
          <p:cxnSp>
            <p:nvCxnSpPr>
              <p:cNvPr id="76" name="Elbow Connector 146"/>
              <p:cNvCxnSpPr>
                <a:cxnSpLocks noChangeShapeType="1"/>
                <a:stCxn id="42" idx="1"/>
              </p:cNvCxnSpPr>
              <p:nvPr/>
            </p:nvCxnSpPr>
            <p:spPr bwMode="auto">
              <a:xfrm rot="10800000" flipV="1">
                <a:off x="2363790" y="1871713"/>
                <a:ext cx="1979610" cy="947710"/>
              </a:xfrm>
              <a:prstGeom prst="bentConnector3">
                <a:avLst>
                  <a:gd name="adj1" fmla="val 44721"/>
                </a:avLst>
              </a:prstGeom>
              <a:noFill/>
              <a:ln w="12700" algn="ctr">
                <a:solidFill>
                  <a:sysClr val="windowText" lastClr="000000"/>
                </a:solidFill>
                <a:round/>
                <a:headEnd type="arrow" w="med" len="med"/>
                <a:tailEnd/>
              </a:ln>
              <a:extLst>
                <a:ext uri="{909E8E84-426E-40DD-AFC4-6F175D3DCCD1}">
                  <a14:hiddenFill xmlns:a14="http://schemas.microsoft.com/office/drawing/2010/main">
                    <a:noFill/>
                  </a14:hiddenFill>
                </a:ext>
              </a:extLst>
            </p:spPr>
          </p:cxnSp>
          <p:cxnSp>
            <p:nvCxnSpPr>
              <p:cNvPr id="77" name="Straight Arrow Connector 159"/>
              <p:cNvCxnSpPr>
                <a:cxnSpLocks noChangeShapeType="1"/>
              </p:cNvCxnSpPr>
              <p:nvPr/>
            </p:nvCxnSpPr>
            <p:spPr bwMode="auto">
              <a:xfrm flipH="1">
                <a:off x="2362200" y="2890598"/>
                <a:ext cx="1590" cy="380650"/>
              </a:xfrm>
              <a:prstGeom prst="straightConnector1">
                <a:avLst/>
              </a:prstGeom>
              <a:noFill/>
              <a:ln w="12700"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grpSp>
        <p:cxnSp>
          <p:nvCxnSpPr>
            <p:cNvPr id="52" name="Straight Arrow Connector 164"/>
            <p:cNvCxnSpPr>
              <a:cxnSpLocks noChangeShapeType="1"/>
            </p:cNvCxnSpPr>
            <p:nvPr/>
          </p:nvCxnSpPr>
          <p:spPr bwMode="auto">
            <a:xfrm flipH="1">
              <a:off x="1143000" y="3006726"/>
              <a:ext cx="942975" cy="0"/>
            </a:xfrm>
            <a:prstGeom prst="straightConnector1">
              <a:avLst/>
            </a:prstGeom>
            <a:noFill/>
            <a:ln w="19050" algn="ctr">
              <a:solidFill>
                <a:srgbClr val="00B050"/>
              </a:solidFill>
              <a:round/>
              <a:headEnd/>
              <a:tailEnd type="arrow" w="med" len="med"/>
            </a:ln>
            <a:extLst>
              <a:ext uri="{909E8E84-426E-40DD-AFC4-6F175D3DCCD1}">
                <a14:hiddenFill xmlns:a14="http://schemas.microsoft.com/office/drawing/2010/main">
                  <a:noFill/>
                </a14:hiddenFill>
              </a:ext>
            </a:extLst>
          </p:spPr>
        </p:cxnSp>
        <p:pic>
          <p:nvPicPr>
            <p:cNvPr id="53"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471738"/>
              <a:ext cx="647700" cy="638175"/>
            </a:xfrm>
            <a:prstGeom prst="rect">
              <a:avLst/>
            </a:prstGeom>
            <a:solidFill>
              <a:srgbClr val="F79646">
                <a:lumMod val="60000"/>
                <a:lumOff val="40000"/>
              </a:srgbClr>
            </a:solidFill>
            <a:ln>
              <a:noFill/>
            </a:ln>
            <a:extLst/>
          </p:spPr>
        </p:pic>
        <p:pic>
          <p:nvPicPr>
            <p:cNvPr id="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8350" y="2398713"/>
              <a:ext cx="1343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74"/>
            <p:cNvGrpSpPr>
              <a:grpSpLocks/>
            </p:cNvGrpSpPr>
            <p:nvPr/>
          </p:nvGrpSpPr>
          <p:grpSpPr bwMode="auto">
            <a:xfrm>
              <a:off x="4800600" y="2971800"/>
              <a:ext cx="1981200" cy="1400175"/>
              <a:chOff x="4800600" y="2714625"/>
              <a:chExt cx="1981200" cy="1247775"/>
            </a:xfrm>
          </p:grpSpPr>
          <p:cxnSp>
            <p:nvCxnSpPr>
              <p:cNvPr id="72" name="Straight Arrow Connector 90"/>
              <p:cNvCxnSpPr>
                <a:cxnSpLocks noChangeShapeType="1"/>
              </p:cNvCxnSpPr>
              <p:nvPr/>
            </p:nvCxnSpPr>
            <p:spPr bwMode="auto">
              <a:xfrm rot="5400000" flipH="1" flipV="1">
                <a:off x="6476137" y="3656736"/>
                <a:ext cx="609740" cy="1587"/>
              </a:xfrm>
              <a:prstGeom prst="straightConnector1">
                <a:avLst/>
              </a:prstGeom>
              <a:noFill/>
              <a:ln w="9525" cap="flat" cmpd="sng" algn="ctr">
                <a:solidFill>
                  <a:sysClr val="windowText" lastClr="000000"/>
                </a:solidFill>
                <a:prstDash val="solid"/>
                <a:headEnd type="arrow" w="med" len="med"/>
                <a:tailEnd type="none" w="med" len="med"/>
              </a:ln>
              <a:effectLst/>
            </p:spPr>
          </p:cxnSp>
          <p:cxnSp>
            <p:nvCxnSpPr>
              <p:cNvPr id="73" name="Straight Arrow Connector 90"/>
              <p:cNvCxnSpPr>
                <a:cxnSpLocks noChangeShapeType="1"/>
              </p:cNvCxnSpPr>
              <p:nvPr/>
            </p:nvCxnSpPr>
            <p:spPr bwMode="auto">
              <a:xfrm rot="10800000">
                <a:off x="5638800" y="3352660"/>
                <a:ext cx="1143000" cy="1414"/>
              </a:xfrm>
              <a:prstGeom prst="straightConnector1">
                <a:avLst/>
              </a:prstGeom>
              <a:noFill/>
              <a:ln w="9525" cap="flat" cmpd="sng" algn="ctr">
                <a:solidFill>
                  <a:sysClr val="windowText" lastClr="000000"/>
                </a:solidFill>
                <a:prstDash val="solid"/>
                <a:headEnd type="none" w="med" len="med"/>
                <a:tailEnd type="none" w="med" len="med"/>
              </a:ln>
              <a:effectLst/>
            </p:spPr>
          </p:cxnSp>
          <p:cxnSp>
            <p:nvCxnSpPr>
              <p:cNvPr id="74" name="Straight Arrow Connector 90"/>
              <p:cNvCxnSpPr>
                <a:cxnSpLocks noChangeShapeType="1"/>
              </p:cNvCxnSpPr>
              <p:nvPr/>
            </p:nvCxnSpPr>
            <p:spPr bwMode="auto">
              <a:xfrm rot="5400000" flipH="1" flipV="1">
                <a:off x="5319782" y="3033643"/>
                <a:ext cx="638035" cy="0"/>
              </a:xfrm>
              <a:prstGeom prst="straightConnector1">
                <a:avLst/>
              </a:prstGeom>
              <a:noFill/>
              <a:ln w="9525" cap="flat" cmpd="sng" algn="ctr">
                <a:solidFill>
                  <a:sysClr val="windowText" lastClr="000000"/>
                </a:solidFill>
                <a:prstDash val="solid"/>
                <a:headEnd type="none" w="med" len="med"/>
                <a:tailEnd type="none" w="med" len="med"/>
              </a:ln>
              <a:effectLst/>
            </p:spPr>
          </p:cxnSp>
          <p:cxnSp>
            <p:nvCxnSpPr>
              <p:cNvPr id="75" name="Straight Arrow Connector 90"/>
              <p:cNvCxnSpPr>
                <a:cxnSpLocks noChangeShapeType="1"/>
              </p:cNvCxnSpPr>
              <p:nvPr/>
            </p:nvCxnSpPr>
            <p:spPr bwMode="auto">
              <a:xfrm rot="10800000">
                <a:off x="4800600" y="2714625"/>
                <a:ext cx="838200" cy="1415"/>
              </a:xfrm>
              <a:prstGeom prst="straightConnector1">
                <a:avLst/>
              </a:prstGeom>
              <a:noFill/>
              <a:ln w="12700"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grpSp>
        <p:sp>
          <p:nvSpPr>
            <p:cNvPr id="56" name="Rounded Rectangle 66"/>
            <p:cNvSpPr>
              <a:spLocks noChangeArrowheads="1"/>
            </p:cNvSpPr>
            <p:nvPr/>
          </p:nvSpPr>
          <p:spPr bwMode="auto">
            <a:xfrm>
              <a:off x="6629400" y="4371975"/>
              <a:ext cx="939800" cy="627063"/>
            </a:xfrm>
            <a:prstGeom prst="roundRect">
              <a:avLst>
                <a:gd name="adj" fmla="val 16667"/>
              </a:avLst>
            </a:prstGeom>
            <a:solidFill>
              <a:srgbClr val="1F497D"/>
            </a:solidFill>
            <a:ln w="9525" algn="ctr">
              <a:solidFill>
                <a:srgbClr val="4F81BD">
                  <a:lumMod val="20000"/>
                  <a:lumOff val="80000"/>
                </a:srgbClr>
              </a:solidFill>
              <a:round/>
              <a:headEnd/>
              <a:tailEnd/>
            </a:ln>
          </p:spPr>
          <p:txBody>
            <a:bodyPr lIns="0" tIns="0" rIns="0" bIns="0" anchor="ctr"/>
            <a:lstStyle/>
            <a:p>
              <a:pPr algn="ctr">
                <a:defRPr/>
              </a:pPr>
              <a:r>
                <a:rPr lang="en-US" sz="1016" b="1" kern="0" dirty="0">
                  <a:solidFill>
                    <a:prstClr val="white"/>
                  </a:solidFill>
                  <a:latin typeface="+mj-lt"/>
                </a:rPr>
                <a:t>GST Application</a:t>
              </a:r>
            </a:p>
          </p:txBody>
        </p:sp>
        <p:pic>
          <p:nvPicPr>
            <p:cNvPr id="5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2547938"/>
              <a:ext cx="647700" cy="638175"/>
            </a:xfrm>
            <a:prstGeom prst="rect">
              <a:avLst/>
            </a:prstGeom>
            <a:solidFill>
              <a:srgbClr val="F79646">
                <a:lumMod val="60000"/>
                <a:lumOff val="40000"/>
              </a:srgbClr>
            </a:solidFill>
            <a:ln>
              <a:noFill/>
            </a:ln>
            <a:extLst/>
          </p:spPr>
        </p:pic>
        <p:sp>
          <p:nvSpPr>
            <p:cNvPr id="58" name="Rounded Rectangle 66"/>
            <p:cNvSpPr>
              <a:spLocks noChangeArrowheads="1"/>
            </p:cNvSpPr>
            <p:nvPr/>
          </p:nvSpPr>
          <p:spPr bwMode="auto">
            <a:xfrm>
              <a:off x="1612901" y="4365625"/>
              <a:ext cx="1035050" cy="609600"/>
            </a:xfrm>
            <a:prstGeom prst="roundRect">
              <a:avLst>
                <a:gd name="adj" fmla="val 16667"/>
              </a:avLst>
            </a:prstGeom>
            <a:solidFill>
              <a:srgbClr val="1F497D"/>
            </a:solidFill>
            <a:ln w="9525" algn="ctr">
              <a:solidFill>
                <a:srgbClr val="4F81BD">
                  <a:lumMod val="20000"/>
                  <a:lumOff val="80000"/>
                </a:srgbClr>
              </a:solidFill>
              <a:round/>
              <a:headEnd/>
              <a:tailEnd/>
            </a:ln>
          </p:spPr>
          <p:txBody>
            <a:bodyPr wrap="none" lIns="58634" tIns="0" rIns="59835" bIns="0" anchor="ctr"/>
            <a:lstStyle/>
            <a:p>
              <a:pPr algn="ctr">
                <a:defRPr/>
              </a:pPr>
              <a:r>
                <a:rPr lang="en-US" sz="1016" b="1" kern="0" dirty="0">
                  <a:solidFill>
                    <a:prstClr val="white"/>
                  </a:solidFill>
                  <a:latin typeface="+mj-lt"/>
                </a:rPr>
                <a:t>State/ Centre</a:t>
              </a:r>
            </a:p>
            <a:p>
              <a:pPr algn="ctr">
                <a:defRPr/>
              </a:pPr>
              <a:r>
                <a:rPr lang="en-US" sz="1016" b="1" kern="0" dirty="0">
                  <a:solidFill>
                    <a:prstClr val="white"/>
                  </a:solidFill>
                  <a:latin typeface="+mj-lt"/>
                </a:rPr>
                <a:t>Application</a:t>
              </a:r>
            </a:p>
          </p:txBody>
        </p:sp>
        <p:pic>
          <p:nvPicPr>
            <p:cNvPr id="59" name="Picture 3" descr="C:\Program Files\Microsoft Office\MEDIA\CAGCAT10\j0205462.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181600"/>
              <a:ext cx="838200" cy="833438"/>
            </a:xfrm>
            <a:prstGeom prst="rect">
              <a:avLst/>
            </a:prstGeom>
            <a:solidFill>
              <a:srgbClr val="F79646">
                <a:lumMod val="50000"/>
              </a:srgbClr>
            </a:solidFill>
            <a:ln>
              <a:noFill/>
            </a:ln>
            <a:extLst/>
          </p:spPr>
        </p:pic>
        <p:sp>
          <p:nvSpPr>
            <p:cNvPr id="60" name="TextBox 80"/>
            <p:cNvSpPr txBox="1">
              <a:spLocks noChangeArrowheads="1"/>
            </p:cNvSpPr>
            <p:nvPr/>
          </p:nvSpPr>
          <p:spPr bwMode="auto">
            <a:xfrm>
              <a:off x="0" y="6096000"/>
              <a:ext cx="1549400" cy="4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108" b="1" kern="0" dirty="0">
                  <a:solidFill>
                    <a:prstClr val="black"/>
                  </a:solidFill>
                  <a:latin typeface="+mj-lt"/>
                </a:rPr>
                <a:t>Accounting Agencies &amp; Treasuries</a:t>
              </a:r>
            </a:p>
          </p:txBody>
        </p:sp>
        <p:cxnSp>
          <p:nvCxnSpPr>
            <p:cNvPr id="61" name="Straight Arrow Connector 60"/>
            <p:cNvCxnSpPr/>
            <p:nvPr/>
          </p:nvCxnSpPr>
          <p:spPr>
            <a:xfrm flipH="1">
              <a:off x="990600" y="4975225"/>
              <a:ext cx="609600" cy="387350"/>
            </a:xfrm>
            <a:prstGeom prst="straightConnector1">
              <a:avLst/>
            </a:prstGeom>
            <a:noFill/>
            <a:ln w="19050" cap="flat" cmpd="sng" algn="ctr">
              <a:solidFill>
                <a:sysClr val="windowText" lastClr="000000">
                  <a:lumMod val="85000"/>
                  <a:lumOff val="15000"/>
                </a:sysClr>
              </a:solidFill>
              <a:prstDash val="dash"/>
              <a:headEnd type="arrow"/>
              <a:tailEnd type="arrow"/>
            </a:ln>
            <a:effectLst/>
          </p:spPr>
        </p:cxnSp>
        <p:pic>
          <p:nvPicPr>
            <p:cNvPr id="62" name="Picture 2" descr="C:\Program Files\Microsoft Office\MEDIA\CAGCAT10\j0235319.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9275" y="5181600"/>
              <a:ext cx="746125" cy="762000"/>
            </a:xfrm>
            <a:prstGeom prst="rect">
              <a:avLst/>
            </a:prstGeom>
            <a:solidFill>
              <a:srgbClr val="F79646">
                <a:lumMod val="50000"/>
              </a:srgbClr>
            </a:solidFill>
            <a:ln>
              <a:noFill/>
            </a:ln>
            <a:extLst/>
          </p:spPr>
        </p:pic>
        <p:cxnSp>
          <p:nvCxnSpPr>
            <p:cNvPr id="63" name="Straight Arrow Connector 62"/>
            <p:cNvCxnSpPr/>
            <p:nvPr/>
          </p:nvCxnSpPr>
          <p:spPr>
            <a:xfrm>
              <a:off x="7543800" y="4975225"/>
              <a:ext cx="549275" cy="234950"/>
            </a:xfrm>
            <a:prstGeom prst="straightConnector1">
              <a:avLst/>
            </a:prstGeom>
            <a:noFill/>
            <a:ln w="19050" cap="flat" cmpd="sng" algn="ctr">
              <a:solidFill>
                <a:sysClr val="windowText" lastClr="000000">
                  <a:lumMod val="85000"/>
                  <a:lumOff val="15000"/>
                </a:sysClr>
              </a:solidFill>
              <a:prstDash val="dash"/>
              <a:headEnd type="arrow"/>
              <a:tailEnd type="arrow"/>
            </a:ln>
            <a:effectLst/>
          </p:spPr>
        </p:cxnSp>
        <p:sp>
          <p:nvSpPr>
            <p:cNvPr id="64" name="TextBox 80"/>
            <p:cNvSpPr txBox="1">
              <a:spLocks noChangeArrowheads="1"/>
            </p:cNvSpPr>
            <p:nvPr/>
          </p:nvSpPr>
          <p:spPr bwMode="auto">
            <a:xfrm>
              <a:off x="8001000" y="6015037"/>
              <a:ext cx="1143000" cy="4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108" b="1" kern="0" dirty="0">
                  <a:solidFill>
                    <a:prstClr val="black"/>
                  </a:solidFill>
                  <a:latin typeface="+mj-lt"/>
                </a:rPr>
                <a:t>Network  of Banks &amp; RBI</a:t>
              </a:r>
            </a:p>
          </p:txBody>
        </p:sp>
        <p:cxnSp>
          <p:nvCxnSpPr>
            <p:cNvPr id="65" name="Straight Arrow Connector 64"/>
            <p:cNvCxnSpPr>
              <a:stCxn id="56" idx="2"/>
            </p:cNvCxnSpPr>
            <p:nvPr/>
          </p:nvCxnSpPr>
          <p:spPr>
            <a:xfrm>
              <a:off x="7099300" y="4999038"/>
              <a:ext cx="0" cy="763588"/>
            </a:xfrm>
            <a:prstGeom prst="straightConnector1">
              <a:avLst/>
            </a:prstGeom>
            <a:noFill/>
            <a:ln w="19050" cap="flat" cmpd="sng" algn="ctr">
              <a:solidFill>
                <a:sysClr val="windowText" lastClr="000000">
                  <a:lumMod val="85000"/>
                  <a:lumOff val="15000"/>
                </a:sysClr>
              </a:solidFill>
              <a:prstDash val="dash"/>
              <a:tailEnd type="arrow"/>
            </a:ln>
            <a:effectLst/>
            <a:scene3d>
              <a:camera prst="orthographicFront">
                <a:rot lat="0" lon="0" rev="10800000"/>
              </a:camera>
              <a:lightRig rig="threePt" dir="t"/>
            </a:scene3d>
          </p:spPr>
        </p:cxnSp>
        <p:cxnSp>
          <p:nvCxnSpPr>
            <p:cNvPr id="66" name="Straight Arrow Connector 65"/>
            <p:cNvCxnSpPr/>
            <p:nvPr/>
          </p:nvCxnSpPr>
          <p:spPr>
            <a:xfrm flipH="1" flipV="1">
              <a:off x="990600" y="5866587"/>
              <a:ext cx="6096000" cy="2"/>
            </a:xfrm>
            <a:prstGeom prst="straightConnector1">
              <a:avLst/>
            </a:prstGeom>
            <a:noFill/>
            <a:ln w="22225" cap="flat" cmpd="sng" algn="ctr">
              <a:solidFill>
                <a:sysClr val="windowText" lastClr="000000">
                  <a:lumMod val="85000"/>
                  <a:lumOff val="15000"/>
                </a:sysClr>
              </a:solidFill>
              <a:prstDash val="dash"/>
              <a:tailEnd type="arrow"/>
            </a:ln>
            <a:effectLst/>
          </p:spPr>
        </p:cxnSp>
        <p:sp>
          <p:nvSpPr>
            <p:cNvPr id="67" name="TextBox 19"/>
            <p:cNvSpPr txBox="1">
              <a:spLocks noChangeArrowheads="1"/>
            </p:cNvSpPr>
            <p:nvPr/>
          </p:nvSpPr>
          <p:spPr bwMode="auto">
            <a:xfrm>
              <a:off x="5638800" y="2057400"/>
              <a:ext cx="1422156" cy="28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108" b="1" kern="0" dirty="0">
                  <a:solidFill>
                    <a:prstClr val="black"/>
                  </a:solidFill>
                  <a:latin typeface="+mj-lt"/>
                </a:rPr>
                <a:t>GST Common Portal</a:t>
              </a:r>
            </a:p>
          </p:txBody>
        </p:sp>
        <p:sp>
          <p:nvSpPr>
            <p:cNvPr id="68" name="Folded Corner 37"/>
            <p:cNvSpPr>
              <a:spLocks noChangeArrowheads="1"/>
            </p:cNvSpPr>
            <p:nvPr/>
          </p:nvSpPr>
          <p:spPr bwMode="auto">
            <a:xfrm>
              <a:off x="3581400" y="5943600"/>
              <a:ext cx="457200" cy="609600"/>
            </a:xfrm>
            <a:prstGeom prst="foldedCorner">
              <a:avLst>
                <a:gd name="adj" fmla="val 16667"/>
              </a:avLst>
            </a:prstGeom>
            <a:solidFill>
              <a:srgbClr val="F79646">
                <a:lumMod val="60000"/>
                <a:lumOff val="40000"/>
              </a:srgbClr>
            </a:solidFill>
            <a:ln w="9525" algn="ctr">
              <a:solidFill>
                <a:srgbClr val="800080"/>
              </a:solidFill>
              <a:round/>
              <a:headEnd/>
              <a:tailEnd/>
            </a:ln>
          </p:spPr>
          <p:txBody>
            <a:bodyPr wrap="none" lIns="58634" tIns="0" rIns="59835"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477" kern="0" dirty="0">
                <a:solidFill>
                  <a:prstClr val="black"/>
                </a:solidFill>
                <a:latin typeface="Georgia" panose="02040502050405020303" pitchFamily="18" charset="0"/>
              </a:endParaRPr>
            </a:p>
          </p:txBody>
        </p:sp>
        <p:sp>
          <p:nvSpPr>
            <p:cNvPr id="69" name="TextBox 77"/>
            <p:cNvSpPr txBox="1">
              <a:spLocks noChangeArrowheads="1"/>
            </p:cNvSpPr>
            <p:nvPr/>
          </p:nvSpPr>
          <p:spPr bwMode="auto">
            <a:xfrm>
              <a:off x="4038600" y="6046113"/>
              <a:ext cx="914400" cy="26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016" b="1" kern="0" dirty="0">
                  <a:solidFill>
                    <a:prstClr val="black"/>
                  </a:solidFill>
                  <a:latin typeface="+mj-lt"/>
                </a:rPr>
                <a:t>API Interface</a:t>
              </a:r>
            </a:p>
          </p:txBody>
        </p:sp>
        <p:sp>
          <p:nvSpPr>
            <p:cNvPr id="70" name="Folded Corner 37"/>
            <p:cNvSpPr>
              <a:spLocks noChangeArrowheads="1"/>
            </p:cNvSpPr>
            <p:nvPr/>
          </p:nvSpPr>
          <p:spPr bwMode="auto">
            <a:xfrm>
              <a:off x="7696200" y="4267200"/>
              <a:ext cx="457200" cy="609600"/>
            </a:xfrm>
            <a:prstGeom prst="foldedCorner">
              <a:avLst>
                <a:gd name="adj" fmla="val 16667"/>
              </a:avLst>
            </a:prstGeom>
            <a:solidFill>
              <a:srgbClr val="F79646">
                <a:lumMod val="60000"/>
                <a:lumOff val="40000"/>
              </a:srgbClr>
            </a:solidFill>
            <a:ln w="9525" algn="ctr">
              <a:solidFill>
                <a:srgbClr val="800080"/>
              </a:solidFill>
              <a:round/>
              <a:headEnd/>
              <a:tailEnd/>
            </a:ln>
          </p:spPr>
          <p:txBody>
            <a:bodyPr wrap="none" lIns="58634" tIns="0" rIns="59835"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477" kern="0" dirty="0">
                <a:solidFill>
                  <a:prstClr val="black"/>
                </a:solidFill>
                <a:latin typeface="Georgia" panose="02040502050405020303" pitchFamily="18" charset="0"/>
              </a:endParaRPr>
            </a:p>
          </p:txBody>
        </p:sp>
        <p:sp>
          <p:nvSpPr>
            <p:cNvPr id="71" name="TextBox 77"/>
            <p:cNvSpPr txBox="1">
              <a:spLocks noChangeArrowheads="1"/>
            </p:cNvSpPr>
            <p:nvPr/>
          </p:nvSpPr>
          <p:spPr bwMode="auto">
            <a:xfrm>
              <a:off x="8153400" y="4419600"/>
              <a:ext cx="914400" cy="26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016" b="1" kern="0" dirty="0">
                  <a:solidFill>
                    <a:prstClr val="black"/>
                  </a:solidFill>
                  <a:latin typeface="+mj-lt"/>
                </a:rPr>
                <a:t>API Interface</a:t>
              </a:r>
            </a:p>
          </p:txBody>
        </p:sp>
      </p:grpSp>
      <p:sp>
        <p:nvSpPr>
          <p:cNvPr id="78" name="Title 1"/>
          <p:cNvSpPr txBox="1">
            <a:spLocks/>
          </p:cNvSpPr>
          <p:nvPr/>
        </p:nvSpPr>
        <p:spPr>
          <a:xfrm>
            <a:off x="-5308" y="-15737"/>
            <a:ext cx="7968192" cy="701537"/>
          </a:xfrm>
          <a:prstGeom prst="rect">
            <a:avLst/>
          </a:prstGeom>
          <a:no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dirty="0">
                <a:ea typeface="Verdana" panose="020B0604030504040204" pitchFamily="34" charset="0"/>
                <a:cs typeface="Verdana" panose="020B0604030504040204" pitchFamily="34" charset="0"/>
              </a:rPr>
              <a:t>GST IT Strategy</a:t>
            </a:r>
            <a:endParaRPr lang="en-IN" sz="3200" b="1" dirty="0"/>
          </a:p>
        </p:txBody>
      </p:sp>
      <p:sp>
        <p:nvSpPr>
          <p:cNvPr id="4" name="Slide Number Placeholder 3"/>
          <p:cNvSpPr>
            <a:spLocks noGrp="1"/>
          </p:cNvSpPr>
          <p:nvPr>
            <p:ph type="sldNum" sz="quarter" idx="12"/>
          </p:nvPr>
        </p:nvSpPr>
        <p:spPr/>
        <p:txBody>
          <a:bodyPr/>
          <a:lstStyle/>
          <a:p>
            <a:fld id="{8961F5DB-5296-8E44-9C09-764C04EB9BE5}" type="slidenum">
              <a:rPr lang="en-US" smtClean="0"/>
              <a:t>51</a:t>
            </a:fld>
            <a:endParaRPr lang="en-US"/>
          </a:p>
        </p:txBody>
      </p:sp>
    </p:spTree>
    <p:extLst>
      <p:ext uri="{BB962C8B-B14F-4D97-AF65-F5344CB8AC3E}">
        <p14:creationId xmlns:p14="http://schemas.microsoft.com/office/powerpoint/2010/main" val="133707456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868362"/>
          </a:xfrm>
        </p:spPr>
        <p:txBody>
          <a:bodyPr>
            <a:normAutofit/>
          </a:bodyPr>
          <a:lstStyle/>
          <a:p>
            <a:r>
              <a:rPr lang="en-IN" sz="3200" dirty="0"/>
              <a:t>GST SUVIDHA PROVIDER (GSP)</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78077"/>
            <a:ext cx="7874671" cy="4794123"/>
          </a:xfrm>
        </p:spPr>
      </p:pic>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53739023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GSP </a:t>
            </a:r>
            <a:r>
              <a:rPr lang="en-IN" sz="3200" b="1" dirty="0" smtClean="0"/>
              <a:t>Ecosystem</a:t>
            </a:r>
            <a:endParaRPr lang="en-IN" sz="32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363105"/>
            <a:ext cx="8153399" cy="4993245"/>
          </a:xfrm>
        </p:spPr>
      </p:pic>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385459057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Resource Material</a:t>
            </a:r>
          </a:p>
        </p:txBody>
      </p:sp>
      <p:sp>
        <p:nvSpPr>
          <p:cNvPr id="3" name="Content Placeholder 2"/>
          <p:cNvSpPr>
            <a:spLocks noGrp="1"/>
          </p:cNvSpPr>
          <p:nvPr>
            <p:ph idx="1"/>
          </p:nvPr>
        </p:nvSpPr>
        <p:spPr/>
        <p:txBody>
          <a:bodyPr>
            <a:normAutofit fontScale="85000" lnSpcReduction="20000"/>
          </a:bodyPr>
          <a:lstStyle/>
          <a:p>
            <a:r>
              <a:rPr lang="en-IN" dirty="0"/>
              <a:t>CGST /IGST/ UTGST Bills</a:t>
            </a:r>
          </a:p>
          <a:p>
            <a:r>
              <a:rPr lang="en-IN" dirty="0"/>
              <a:t>Nine Rules on Valuation, Compensation, Returns, Registration, Composition, Invoice, Payment, Refund</a:t>
            </a:r>
            <a:r>
              <a:rPr lang="en-IN"/>
              <a:t>, Transition</a:t>
            </a:r>
            <a:endParaRPr lang="en-IN" dirty="0"/>
          </a:p>
          <a:p>
            <a:r>
              <a:rPr lang="en-IN" dirty="0"/>
              <a:t>Various Formats of returns/ registration </a:t>
            </a:r>
          </a:p>
          <a:p>
            <a:r>
              <a:rPr lang="en-IN" dirty="0"/>
              <a:t>FAQs on GST </a:t>
            </a:r>
          </a:p>
          <a:p>
            <a:r>
              <a:rPr lang="en-IN" dirty="0"/>
              <a:t>Migration</a:t>
            </a:r>
          </a:p>
          <a:p>
            <a:pPr lvl="1"/>
            <a:r>
              <a:rPr lang="en-IN" dirty="0"/>
              <a:t>GSTN FAQs on migration</a:t>
            </a:r>
          </a:p>
          <a:p>
            <a:pPr lvl="1"/>
            <a:r>
              <a:rPr lang="en-IN" dirty="0"/>
              <a:t>FAQs on Migration to GST by CBEC</a:t>
            </a:r>
          </a:p>
          <a:p>
            <a:pPr lvl="1"/>
            <a:r>
              <a:rPr lang="en-IN" dirty="0"/>
              <a:t>Step by Step guide to taxpayers</a:t>
            </a:r>
          </a:p>
          <a:p>
            <a:pPr lvl="1"/>
            <a:r>
              <a:rPr lang="en-IN" dirty="0"/>
              <a:t>Migration PPT</a:t>
            </a:r>
          </a:p>
          <a:p>
            <a:pPr lvl="1"/>
            <a:endParaRPr lang="en-IN"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155362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Resource Material- Links</a:t>
            </a:r>
          </a:p>
        </p:txBody>
      </p:sp>
      <p:sp>
        <p:nvSpPr>
          <p:cNvPr id="3" name="Content Placeholder 2"/>
          <p:cNvSpPr>
            <a:spLocks noGrp="1"/>
          </p:cNvSpPr>
          <p:nvPr>
            <p:ph idx="1"/>
          </p:nvPr>
        </p:nvSpPr>
        <p:spPr/>
        <p:txBody>
          <a:bodyPr/>
          <a:lstStyle/>
          <a:p>
            <a:r>
              <a:rPr lang="en-IN" dirty="0">
                <a:hlinkClick r:id="rId2"/>
              </a:rPr>
              <a:t>http://www.cbec.gov.in/htdocs-cbec/gst/gst</a:t>
            </a:r>
            <a:endParaRPr lang="en-IN" dirty="0"/>
          </a:p>
          <a:p>
            <a:r>
              <a:rPr lang="en-IN" dirty="0">
                <a:hlinkClick r:id="rId3"/>
              </a:rPr>
              <a:t>http://www.cbec.gov.in/htdocs-cbec/migration-to-gst/migration-to-gst .....for</a:t>
            </a:r>
            <a:r>
              <a:rPr lang="en-IN" dirty="0"/>
              <a:t> migration related information</a:t>
            </a:r>
          </a:p>
          <a:p>
            <a:r>
              <a:rPr lang="en-IN" dirty="0">
                <a:hlinkClick r:id="rId4"/>
              </a:rPr>
              <a:t>https://www.gst.gov.in/</a:t>
            </a:r>
            <a:endParaRPr lang="en-IN" dirty="0"/>
          </a:p>
          <a:p>
            <a:r>
              <a:rPr lang="en-IN" dirty="0">
                <a:hlinkClick r:id="rId5"/>
              </a:rPr>
              <a:t>http://www.gstn.org/</a:t>
            </a:r>
            <a:endParaRPr lang="en-IN" dirty="0"/>
          </a:p>
          <a:p>
            <a:pPr marL="342900" lvl="1" indent="-342900">
              <a:buFont typeface="Arial" pitchFamily="34" charset="0"/>
              <a:buChar char="•"/>
            </a:pPr>
            <a:r>
              <a:rPr lang="en-US" sz="2600" dirty="0">
                <a:hlinkClick r:id="rId6"/>
              </a:rPr>
              <a:t>http://tutorial.gst.gov.in</a:t>
            </a:r>
            <a:endParaRPr lang="en-US" sz="2600" dirty="0"/>
          </a:p>
          <a:p>
            <a:pPr marL="342900" lvl="1" indent="-342900">
              <a:buFont typeface="Arial" pitchFamily="34" charset="0"/>
              <a:buChar char="•"/>
            </a:pPr>
            <a:endParaRPr lang="en-US" sz="2600" dirty="0"/>
          </a:p>
          <a:p>
            <a:endParaRPr lang="en-IN" dirty="0"/>
          </a:p>
          <a:p>
            <a:pPr marL="0" indent="0">
              <a:buNone/>
            </a:pPr>
            <a:endParaRPr lang="en-IN" dirty="0"/>
          </a:p>
          <a:p>
            <a:endParaRPr lang="en-IN" dirty="0"/>
          </a:p>
        </p:txBody>
      </p:sp>
    </p:spTree>
    <p:extLst>
      <p:ext uri="{BB962C8B-B14F-4D97-AF65-F5344CB8AC3E}">
        <p14:creationId xmlns:p14="http://schemas.microsoft.com/office/powerpoint/2010/main" val="370515918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Help lines</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hlinkClick r:id="rId2"/>
              </a:rPr>
              <a:t>www.gst.gov.in</a:t>
            </a:r>
            <a:endParaRPr lang="en-US" dirty="0"/>
          </a:p>
          <a:p>
            <a:pPr lvl="1">
              <a:buFont typeface="Wingdings" panose="05000000000000000000" pitchFamily="2" charset="2"/>
              <a:buChar char="Ø"/>
            </a:pPr>
            <a:r>
              <a:rPr lang="en-US" dirty="0"/>
              <a:t>Helpline number: 0124-4688999 </a:t>
            </a:r>
          </a:p>
          <a:p>
            <a:pPr lvl="1">
              <a:buFont typeface="Wingdings" panose="05000000000000000000" pitchFamily="2" charset="2"/>
              <a:buChar char="Ø"/>
            </a:pPr>
            <a:r>
              <a:rPr lang="en-US" dirty="0">
                <a:hlinkClick r:id="rId3"/>
              </a:rPr>
              <a:t>helpdesk@gst.gov.in</a:t>
            </a:r>
            <a:endParaRPr lang="en-US" dirty="0"/>
          </a:p>
          <a:p>
            <a:r>
              <a:rPr lang="en-US" dirty="0">
                <a:hlinkClick r:id="rId4"/>
              </a:rPr>
              <a:t>www.aces.gov.in</a:t>
            </a:r>
            <a:r>
              <a:rPr lang="en-US" dirty="0"/>
              <a:t> : for migration of existing assessees and getting provisional ID &amp; Password</a:t>
            </a:r>
          </a:p>
          <a:p>
            <a:r>
              <a:rPr lang="en-US" dirty="0">
                <a:hlinkClick r:id="rId5"/>
              </a:rPr>
              <a:t>cbecmitra.helpdesk@icegate.gov.in</a:t>
            </a:r>
            <a:r>
              <a:rPr lang="en-US" dirty="0"/>
              <a:t> :for migration issues</a:t>
            </a:r>
          </a:p>
          <a:p>
            <a:pPr lvl="1">
              <a:buFont typeface="Wingdings" panose="05000000000000000000" pitchFamily="2" charset="2"/>
              <a:buChar char="Ø"/>
            </a:pPr>
            <a:r>
              <a:rPr lang="en-US" dirty="0"/>
              <a:t>Helpline toll free number: 1800-1200-232</a:t>
            </a:r>
          </a:p>
          <a:p>
            <a:r>
              <a:rPr lang="en-US" sz="2800" dirty="0"/>
              <a:t>CBEC GST Mobile App at Google Play Store</a:t>
            </a:r>
          </a:p>
          <a:p>
            <a:endParaRPr lang="en-US" dirty="0"/>
          </a:p>
        </p:txBody>
      </p:sp>
    </p:spTree>
    <p:extLst>
      <p:ext uri="{BB962C8B-B14F-4D97-AF65-F5344CB8AC3E}">
        <p14:creationId xmlns:p14="http://schemas.microsoft.com/office/powerpoint/2010/main" val="193735831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sz="6100" b="1" dirty="0">
                <a:solidFill>
                  <a:schemeClr val="bg1"/>
                </a:solidFill>
              </a:rPr>
              <a:t>THANK YOU</a:t>
            </a:r>
            <a:endParaRPr lang="en-IN" sz="6100" dirty="0">
              <a:solidFill>
                <a:schemeClr val="bg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1333500" y="457200"/>
            <a:ext cx="6368143" cy="516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r>
              <a:rPr lang="en-US" sz="2500" b="1" dirty="0">
                <a:solidFill>
                  <a:schemeClr val="tx1"/>
                </a:solidFill>
              </a:rPr>
              <a:t>3. </a:t>
            </a:r>
            <a:r>
              <a:rPr lang="en-US" sz="3200" b="1" dirty="0">
                <a:solidFill>
                  <a:schemeClr val="tx1"/>
                </a:solidFill>
              </a:rPr>
              <a:t>Different Points of Taxation</a:t>
            </a:r>
            <a:endParaRPr lang="en-IN" sz="3200" b="1" dirty="0">
              <a:solidFill>
                <a:schemeClr val="tx1"/>
              </a:solidFill>
            </a:endParaRPr>
          </a:p>
        </p:txBody>
      </p:sp>
      <p:pic>
        <p:nvPicPr>
          <p:cNvPr id="6" name="Picture 5" descr="shopping-cart-hi.png"/>
          <p:cNvPicPr>
            <a:picLocks noChangeAspect="1"/>
          </p:cNvPicPr>
          <p:nvPr/>
        </p:nvPicPr>
        <p:blipFill>
          <a:blip r:embed="rId3" cstate="print"/>
          <a:stretch>
            <a:fillRect/>
          </a:stretch>
        </p:blipFill>
        <p:spPr>
          <a:xfrm>
            <a:off x="7177856" y="2689412"/>
            <a:ext cx="1149716" cy="1344491"/>
          </a:xfrm>
          <a:prstGeom prst="rect">
            <a:avLst/>
          </a:prstGeom>
        </p:spPr>
      </p:pic>
      <p:pic>
        <p:nvPicPr>
          <p:cNvPr id="7" name="Picture 6" descr="manufacturing-icon-the-manufacturing-process-17.jpg"/>
          <p:cNvPicPr>
            <a:picLocks noChangeAspect="1"/>
          </p:cNvPicPr>
          <p:nvPr/>
        </p:nvPicPr>
        <p:blipFill>
          <a:blip r:embed="rId4">
            <a:clrChange>
              <a:clrFrom>
                <a:srgbClr val="FFFFFF"/>
              </a:clrFrom>
              <a:clrTo>
                <a:srgbClr val="FFFFFF">
                  <a:alpha val="0"/>
                </a:srgbClr>
              </a:clrTo>
            </a:clrChange>
          </a:blip>
          <a:stretch>
            <a:fillRect/>
          </a:stretch>
        </p:blipFill>
        <p:spPr>
          <a:xfrm>
            <a:off x="-122464" y="2057400"/>
            <a:ext cx="2136321" cy="2638985"/>
          </a:xfrm>
          <a:prstGeom prst="rect">
            <a:avLst/>
          </a:prstGeom>
        </p:spPr>
      </p:pic>
      <p:pic>
        <p:nvPicPr>
          <p:cNvPr id="8" name="Picture 7" descr="green-delivery-truck-clipart-delivery_truck.jpg"/>
          <p:cNvPicPr>
            <a:picLocks noChangeAspect="1"/>
          </p:cNvPicPr>
          <p:nvPr/>
        </p:nvPicPr>
        <p:blipFill>
          <a:blip r:embed="rId5"/>
          <a:stretch>
            <a:fillRect/>
          </a:stretch>
        </p:blipFill>
        <p:spPr>
          <a:xfrm>
            <a:off x="2558143" y="2353236"/>
            <a:ext cx="1598839" cy="1890993"/>
          </a:xfrm>
          <a:prstGeom prst="rect">
            <a:avLst/>
          </a:prstGeom>
        </p:spPr>
      </p:pic>
      <p:pic>
        <p:nvPicPr>
          <p:cNvPr id="9" name="Picture 8" descr="department_store-exterior-clipart-4109.jpg"/>
          <p:cNvPicPr>
            <a:picLocks noChangeAspect="1"/>
          </p:cNvPicPr>
          <p:nvPr/>
        </p:nvPicPr>
        <p:blipFill>
          <a:blip r:embed="rId6"/>
          <a:srcRect l="2000" t="3383" r="2000" b="15414"/>
          <a:stretch>
            <a:fillRect/>
          </a:stretch>
        </p:blipFill>
        <p:spPr>
          <a:xfrm>
            <a:off x="4803825" y="2420471"/>
            <a:ext cx="1673175" cy="1680882"/>
          </a:xfrm>
          <a:prstGeom prst="rect">
            <a:avLst/>
          </a:prstGeom>
        </p:spPr>
      </p:pic>
      <p:sp>
        <p:nvSpPr>
          <p:cNvPr id="10" name="Right Arrow 9"/>
          <p:cNvSpPr/>
          <p:nvPr/>
        </p:nvSpPr>
        <p:spPr>
          <a:xfrm>
            <a:off x="1796143" y="3227294"/>
            <a:ext cx="598714" cy="4034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1" name="Right Arrow 10"/>
          <p:cNvSpPr/>
          <p:nvPr/>
        </p:nvSpPr>
        <p:spPr>
          <a:xfrm>
            <a:off x="4136572" y="3227294"/>
            <a:ext cx="598714" cy="4034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2" name="Right Arrow 11"/>
          <p:cNvSpPr/>
          <p:nvPr/>
        </p:nvSpPr>
        <p:spPr>
          <a:xfrm>
            <a:off x="6694714" y="3227294"/>
            <a:ext cx="598714" cy="4034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3" name="TextBox 12"/>
          <p:cNvSpPr txBox="1"/>
          <p:nvPr/>
        </p:nvSpPr>
        <p:spPr>
          <a:xfrm>
            <a:off x="762000" y="4840942"/>
            <a:ext cx="2612571" cy="1087469"/>
          </a:xfrm>
          <a:prstGeom prst="rect">
            <a:avLst/>
          </a:prstGeom>
          <a:noFill/>
        </p:spPr>
        <p:txBody>
          <a:bodyPr wrap="square" lIns="71113" tIns="35556" rIns="71113" bIns="35556" rtlCol="0">
            <a:spAutoFit/>
          </a:bodyPr>
          <a:lstStyle/>
          <a:p>
            <a:pPr algn="ctr"/>
            <a:r>
              <a:rPr lang="en-US" sz="2200" b="1" dirty="0">
                <a:solidFill>
                  <a:srgbClr val="FF0000"/>
                </a:solidFill>
              </a:rPr>
              <a:t>Central Excise</a:t>
            </a:r>
          </a:p>
          <a:p>
            <a:pPr algn="ctr"/>
            <a:r>
              <a:rPr lang="en-US" sz="2200" b="1" dirty="0">
                <a:solidFill>
                  <a:srgbClr val="FF0000"/>
                </a:solidFill>
              </a:rPr>
              <a:t>(On Manufacturing)</a:t>
            </a:r>
          </a:p>
        </p:txBody>
      </p:sp>
      <p:cxnSp>
        <p:nvCxnSpPr>
          <p:cNvPr id="15" name="Straight Arrow Connector 14"/>
          <p:cNvCxnSpPr/>
          <p:nvPr/>
        </p:nvCxnSpPr>
        <p:spPr>
          <a:xfrm rot="5400000">
            <a:off x="1832962" y="4605618"/>
            <a:ext cx="470647" cy="0"/>
          </a:xfrm>
          <a:prstGeom prst="straightConnector1">
            <a:avLst/>
          </a:prstGeom>
          <a:ln>
            <a:solidFill>
              <a:srgbClr val="FF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282248" y="4605618"/>
            <a:ext cx="470647" cy="0"/>
          </a:xfrm>
          <a:prstGeom prst="straightConnector1">
            <a:avLst/>
          </a:prstGeom>
          <a:ln>
            <a:solidFill>
              <a:srgbClr val="FF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65714" y="4840942"/>
            <a:ext cx="2830286" cy="1087469"/>
          </a:xfrm>
          <a:prstGeom prst="rect">
            <a:avLst/>
          </a:prstGeom>
          <a:noFill/>
        </p:spPr>
        <p:txBody>
          <a:bodyPr wrap="square" lIns="71113" tIns="35556" rIns="71113" bIns="35556" rtlCol="0">
            <a:spAutoFit/>
          </a:bodyPr>
          <a:lstStyle/>
          <a:p>
            <a:pPr algn="ctr"/>
            <a:r>
              <a:rPr lang="en-US" sz="2200" b="1" dirty="0">
                <a:solidFill>
                  <a:srgbClr val="FF0000"/>
                </a:solidFill>
              </a:rPr>
              <a:t>Service Tax</a:t>
            </a:r>
          </a:p>
          <a:p>
            <a:pPr algn="ctr"/>
            <a:r>
              <a:rPr lang="en-US" sz="2200" b="1" dirty="0">
                <a:solidFill>
                  <a:srgbClr val="FF0000"/>
                </a:solidFill>
              </a:rPr>
              <a:t>(On provision of Service)</a:t>
            </a:r>
          </a:p>
        </p:txBody>
      </p:sp>
      <p:sp>
        <p:nvSpPr>
          <p:cNvPr id="18" name="TextBox 17"/>
          <p:cNvSpPr txBox="1"/>
          <p:nvPr/>
        </p:nvSpPr>
        <p:spPr>
          <a:xfrm>
            <a:off x="5932714" y="4840942"/>
            <a:ext cx="2394857" cy="1087469"/>
          </a:xfrm>
          <a:prstGeom prst="rect">
            <a:avLst/>
          </a:prstGeom>
          <a:noFill/>
        </p:spPr>
        <p:txBody>
          <a:bodyPr wrap="square" lIns="71113" tIns="35556" rIns="71113" bIns="35556" rtlCol="0">
            <a:spAutoFit/>
          </a:bodyPr>
          <a:lstStyle/>
          <a:p>
            <a:pPr algn="ctr"/>
            <a:r>
              <a:rPr lang="en-US" sz="2200" b="1" dirty="0">
                <a:solidFill>
                  <a:srgbClr val="FF0000"/>
                </a:solidFill>
              </a:rPr>
              <a:t>VAT</a:t>
            </a:r>
          </a:p>
          <a:p>
            <a:pPr algn="ctr"/>
            <a:r>
              <a:rPr lang="en-US" sz="2200" b="1" dirty="0">
                <a:solidFill>
                  <a:srgbClr val="FF0000"/>
                </a:solidFill>
              </a:rPr>
              <a:t>( On sale of Goods)</a:t>
            </a:r>
          </a:p>
        </p:txBody>
      </p:sp>
      <p:cxnSp>
        <p:nvCxnSpPr>
          <p:cNvPr id="19" name="Straight Arrow Connector 18"/>
          <p:cNvCxnSpPr/>
          <p:nvPr/>
        </p:nvCxnSpPr>
        <p:spPr>
          <a:xfrm rot="5400000">
            <a:off x="6894819" y="4605618"/>
            <a:ext cx="470647" cy="0"/>
          </a:xfrm>
          <a:prstGeom prst="straightConnector1">
            <a:avLst/>
          </a:prstGeom>
          <a:ln>
            <a:solidFill>
              <a:srgbClr val="FF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155618" y="3275112"/>
            <a:ext cx="2832763" cy="307777"/>
          </a:xfrm>
          <a:prstGeom prst="rect">
            <a:avLst/>
          </a:prstGeom>
        </p:spPr>
        <p:txBody>
          <a:bodyPr wrap="none">
            <a:spAutoFit/>
          </a:bodyPr>
          <a:lstStyle/>
          <a:p>
            <a:pPr lvl="0"/>
            <a:r>
              <a:rPr lang="en-US" sz="1400" dirty="0">
                <a:solidFill>
                  <a:srgbClr val="FF0000"/>
                </a:solidFill>
              </a:rPr>
              <a:t>Limitations of current Tax regime :</a:t>
            </a:r>
          </a:p>
        </p:txBody>
      </p:sp>
      <p:sp>
        <p:nvSpPr>
          <p:cNvPr id="20" name="TextBox 19"/>
          <p:cNvSpPr txBox="1"/>
          <p:nvPr/>
        </p:nvSpPr>
        <p:spPr>
          <a:xfrm>
            <a:off x="-2177" y="5080"/>
            <a:ext cx="2928257" cy="307777"/>
          </a:xfrm>
          <a:prstGeom prst="rect">
            <a:avLst/>
          </a:prstGeom>
          <a:noFill/>
        </p:spPr>
        <p:txBody>
          <a:bodyPr wrap="square" rtlCol="0">
            <a:spAutoFit/>
          </a:bodyPr>
          <a:lstStyle/>
          <a:p>
            <a:r>
              <a:rPr lang="en-US" sz="1400" dirty="0">
                <a:solidFill>
                  <a:srgbClr val="FF0000"/>
                </a:solidFill>
              </a:rPr>
              <a:t>Limitations of current Tax regime :</a:t>
            </a:r>
          </a:p>
        </p:txBody>
      </p:sp>
    </p:spTree>
    <p:extLst>
      <p:ext uri="{BB962C8B-B14F-4D97-AF65-F5344CB8AC3E}">
        <p14:creationId xmlns:p14="http://schemas.microsoft.com/office/powerpoint/2010/main" val="17806667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2.jpg"/>
          <p:cNvPicPr>
            <a:picLocks noChangeAspect="1"/>
          </p:cNvPicPr>
          <p:nvPr/>
        </p:nvPicPr>
        <p:blipFill>
          <a:blip r:embed="rId3">
            <a:clrChange>
              <a:clrFrom>
                <a:srgbClr val="F1F0EC"/>
              </a:clrFrom>
              <a:clrTo>
                <a:srgbClr val="F1F0EC">
                  <a:alpha val="0"/>
                </a:srgbClr>
              </a:clrTo>
            </a:clrChange>
          </a:blip>
          <a:srcRect l="19278" r="11905"/>
          <a:stretch>
            <a:fillRect/>
          </a:stretch>
        </p:blipFill>
        <p:spPr>
          <a:xfrm>
            <a:off x="598714" y="1933015"/>
            <a:ext cx="3048000" cy="3244103"/>
          </a:xfrm>
          <a:prstGeom prst="rect">
            <a:avLst/>
          </a:prstGeom>
        </p:spPr>
      </p:pic>
      <p:pic>
        <p:nvPicPr>
          <p:cNvPr id="7" name="Picture 6" descr="gujrat-011.jpg"/>
          <p:cNvPicPr>
            <a:picLocks noChangeAspect="1"/>
          </p:cNvPicPr>
          <p:nvPr/>
        </p:nvPicPr>
        <p:blipFill>
          <a:blip r:embed="rId4">
            <a:clrChange>
              <a:clrFrom>
                <a:srgbClr val="E4E4E4"/>
              </a:clrFrom>
              <a:clrTo>
                <a:srgbClr val="E4E4E4">
                  <a:alpha val="0"/>
                </a:srgbClr>
              </a:clrTo>
            </a:clrChange>
          </a:blip>
          <a:srcRect l="16571" t="9518" r="16000" b="5663"/>
          <a:stretch>
            <a:fillRect/>
          </a:stretch>
        </p:blipFill>
        <p:spPr>
          <a:xfrm>
            <a:off x="4844143" y="2017059"/>
            <a:ext cx="3211286" cy="2958353"/>
          </a:xfrm>
          <a:prstGeom prst="rect">
            <a:avLst/>
          </a:prstGeom>
        </p:spPr>
      </p:pic>
      <p:sp>
        <p:nvSpPr>
          <p:cNvPr id="8" name="Arc 7"/>
          <p:cNvSpPr/>
          <p:nvPr/>
        </p:nvSpPr>
        <p:spPr>
          <a:xfrm rot="18880889">
            <a:off x="2587968" y="2252563"/>
            <a:ext cx="3388659" cy="2808514"/>
          </a:xfrm>
          <a:prstGeom prst="arc">
            <a:avLst/>
          </a:prstGeom>
          <a:ln>
            <a:solidFill>
              <a:srgbClr val="FF0000"/>
            </a:solidFill>
          </a:ln>
        </p:spPr>
        <p:style>
          <a:lnRef idx="3">
            <a:schemeClr val="dk1"/>
          </a:lnRef>
          <a:fillRef idx="0">
            <a:schemeClr val="dk1"/>
          </a:fillRef>
          <a:effectRef idx="2">
            <a:schemeClr val="dk1"/>
          </a:effectRef>
          <a:fontRef idx="minor">
            <a:schemeClr val="tx1"/>
          </a:fontRef>
        </p:style>
        <p:txBody>
          <a:bodyPr lIns="71113" tIns="35556" rIns="71113" bIns="35556" rtlCol="0" anchor="ctr"/>
          <a:lstStyle/>
          <a:p>
            <a:pPr algn="ctr"/>
            <a:endParaRPr lang="en-US"/>
          </a:p>
        </p:txBody>
      </p:sp>
      <p:sp>
        <p:nvSpPr>
          <p:cNvPr id="13" name="Arc 12"/>
          <p:cNvSpPr/>
          <p:nvPr/>
        </p:nvSpPr>
        <p:spPr>
          <a:xfrm rot="8213184">
            <a:off x="2958791" y="409790"/>
            <a:ext cx="2743200" cy="3550024"/>
          </a:xfrm>
          <a:prstGeom prst="arc">
            <a:avLst/>
          </a:prstGeom>
          <a:ln>
            <a:solidFill>
              <a:srgbClr val="FF0000"/>
            </a:solidFill>
          </a:ln>
        </p:spPr>
        <p:style>
          <a:lnRef idx="3">
            <a:schemeClr val="dk1"/>
          </a:lnRef>
          <a:fillRef idx="0">
            <a:schemeClr val="dk1"/>
          </a:fillRef>
          <a:effectRef idx="2">
            <a:schemeClr val="dk1"/>
          </a:effectRef>
          <a:fontRef idx="minor">
            <a:schemeClr val="tx1"/>
          </a:fontRef>
        </p:style>
        <p:txBody>
          <a:bodyPr lIns="71113" tIns="35556" rIns="71113" bIns="35556" rtlCol="0" anchor="ctr"/>
          <a:lstStyle/>
          <a:p>
            <a:pPr algn="ctr"/>
            <a:endParaRPr lang="en-US"/>
          </a:p>
        </p:txBody>
      </p:sp>
      <p:sp>
        <p:nvSpPr>
          <p:cNvPr id="15" name="Right Arrow 14"/>
          <p:cNvSpPr/>
          <p:nvPr/>
        </p:nvSpPr>
        <p:spPr>
          <a:xfrm>
            <a:off x="4027714" y="3765177"/>
            <a:ext cx="544286" cy="2689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7" name="Left Arrow 16"/>
          <p:cNvSpPr/>
          <p:nvPr/>
        </p:nvSpPr>
        <p:spPr>
          <a:xfrm>
            <a:off x="3973286" y="1815353"/>
            <a:ext cx="544286" cy="26894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8" name="TextBox 17"/>
          <p:cNvSpPr txBox="1"/>
          <p:nvPr/>
        </p:nvSpPr>
        <p:spPr>
          <a:xfrm>
            <a:off x="4082143" y="1542473"/>
            <a:ext cx="1796142" cy="364194"/>
          </a:xfrm>
          <a:prstGeom prst="rect">
            <a:avLst/>
          </a:prstGeom>
          <a:noFill/>
        </p:spPr>
        <p:txBody>
          <a:bodyPr wrap="square" lIns="71113" tIns="35556" rIns="71113" bIns="35556" rtlCol="0">
            <a:spAutoFit/>
          </a:bodyPr>
          <a:lstStyle/>
          <a:p>
            <a:r>
              <a:rPr lang="en-US" sz="1900" b="1" dirty="0">
                <a:solidFill>
                  <a:srgbClr val="371FC9"/>
                </a:solidFill>
              </a:rPr>
              <a:t>No Entry Tax</a:t>
            </a:r>
          </a:p>
        </p:txBody>
      </p:sp>
      <p:sp>
        <p:nvSpPr>
          <p:cNvPr id="19" name="TextBox 18"/>
          <p:cNvSpPr txBox="1"/>
          <p:nvPr/>
        </p:nvSpPr>
        <p:spPr>
          <a:xfrm>
            <a:off x="3537857" y="3895708"/>
            <a:ext cx="1088571" cy="656582"/>
          </a:xfrm>
          <a:prstGeom prst="rect">
            <a:avLst/>
          </a:prstGeom>
          <a:noFill/>
        </p:spPr>
        <p:txBody>
          <a:bodyPr wrap="square" lIns="71113" tIns="35556" rIns="71113" bIns="35556" rtlCol="0">
            <a:spAutoFit/>
          </a:bodyPr>
          <a:lstStyle/>
          <a:p>
            <a:r>
              <a:rPr lang="en-US" sz="1900" b="1" dirty="0">
                <a:solidFill>
                  <a:srgbClr val="371FC9"/>
                </a:solidFill>
              </a:rPr>
              <a:t>Entry Tax</a:t>
            </a:r>
          </a:p>
        </p:txBody>
      </p:sp>
      <p:sp>
        <p:nvSpPr>
          <p:cNvPr id="20" name="TextBox 19"/>
          <p:cNvSpPr txBox="1"/>
          <p:nvPr/>
        </p:nvSpPr>
        <p:spPr>
          <a:xfrm>
            <a:off x="3429000" y="5580530"/>
            <a:ext cx="1959429" cy="948970"/>
          </a:xfrm>
          <a:prstGeom prst="rect">
            <a:avLst/>
          </a:prstGeom>
          <a:noFill/>
        </p:spPr>
        <p:txBody>
          <a:bodyPr wrap="square" lIns="71113" tIns="35556" rIns="71113" bIns="35556" rtlCol="0">
            <a:spAutoFit/>
          </a:bodyPr>
          <a:lstStyle/>
          <a:p>
            <a:pPr algn="ctr"/>
            <a:r>
              <a:rPr lang="en-US" sz="1900" b="1" dirty="0">
                <a:solidFill>
                  <a:srgbClr val="371FC9"/>
                </a:solidFill>
              </a:rPr>
              <a:t>Value Added Tax</a:t>
            </a:r>
          </a:p>
          <a:p>
            <a:pPr algn="ctr"/>
            <a:r>
              <a:rPr lang="en-US" sz="1900" b="1" dirty="0">
                <a:solidFill>
                  <a:srgbClr val="371FC9"/>
                </a:solidFill>
              </a:rPr>
              <a:t>e.g. on Sugar</a:t>
            </a:r>
          </a:p>
        </p:txBody>
      </p:sp>
      <p:cxnSp>
        <p:nvCxnSpPr>
          <p:cNvPr id="22" name="Straight Arrow Connector 21"/>
          <p:cNvCxnSpPr/>
          <p:nvPr/>
        </p:nvCxnSpPr>
        <p:spPr>
          <a:xfrm rot="5400000" flipH="1" flipV="1">
            <a:off x="4796341" y="4610196"/>
            <a:ext cx="1456316" cy="70757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rot="10800000">
            <a:off x="2775857" y="3832412"/>
            <a:ext cx="816429" cy="1880619"/>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5279572" y="4706471"/>
            <a:ext cx="707571" cy="564249"/>
          </a:xfrm>
          <a:prstGeom prst="rect">
            <a:avLst/>
          </a:prstGeom>
          <a:noFill/>
          <a:ln>
            <a:noFill/>
          </a:ln>
        </p:spPr>
        <p:txBody>
          <a:bodyPr wrap="square" lIns="71113" tIns="35556" rIns="71113" bIns="35556" rtlCol="0">
            <a:spAutoFit/>
          </a:bodyPr>
          <a:lstStyle/>
          <a:p>
            <a:r>
              <a:rPr lang="en-US" sz="1600" b="1" dirty="0">
                <a:solidFill>
                  <a:srgbClr val="FF0000"/>
                </a:solidFill>
              </a:rPr>
              <a:t>@   4%</a:t>
            </a:r>
          </a:p>
        </p:txBody>
      </p:sp>
      <p:sp>
        <p:nvSpPr>
          <p:cNvPr id="29" name="TextBox 28"/>
          <p:cNvSpPr txBox="1"/>
          <p:nvPr/>
        </p:nvSpPr>
        <p:spPr>
          <a:xfrm>
            <a:off x="2993571" y="4706471"/>
            <a:ext cx="816429" cy="564249"/>
          </a:xfrm>
          <a:prstGeom prst="rect">
            <a:avLst/>
          </a:prstGeom>
          <a:noFill/>
          <a:ln>
            <a:noFill/>
          </a:ln>
        </p:spPr>
        <p:txBody>
          <a:bodyPr wrap="square" lIns="71113" tIns="35556" rIns="71113" bIns="35556" rtlCol="0">
            <a:spAutoFit/>
          </a:bodyPr>
          <a:lstStyle/>
          <a:p>
            <a:r>
              <a:rPr lang="en-US" sz="1600" b="1" dirty="0">
                <a:solidFill>
                  <a:srgbClr val="FF0000"/>
                </a:solidFill>
              </a:rPr>
              <a:t>@  NIL %</a:t>
            </a:r>
          </a:p>
        </p:txBody>
      </p:sp>
      <p:sp>
        <p:nvSpPr>
          <p:cNvPr id="30" name="Rectangle 29"/>
          <p:cNvSpPr/>
          <p:nvPr/>
        </p:nvSpPr>
        <p:spPr>
          <a:xfrm>
            <a:off x="1115785" y="460194"/>
            <a:ext cx="6047015" cy="516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r>
              <a:rPr lang="en-US" sz="2500" b="1" dirty="0">
                <a:solidFill>
                  <a:schemeClr val="tx1"/>
                </a:solidFill>
              </a:rPr>
              <a:t>4. </a:t>
            </a:r>
            <a:r>
              <a:rPr lang="en-US" sz="3200" b="1" dirty="0">
                <a:solidFill>
                  <a:schemeClr val="tx1"/>
                </a:solidFill>
              </a:rPr>
              <a:t>Lack of Uniformity</a:t>
            </a:r>
            <a:endParaRPr lang="en-IN" sz="2500" b="1" dirty="0">
              <a:solidFill>
                <a:schemeClr val="tx1"/>
              </a:solidFill>
            </a:endParaRPr>
          </a:p>
        </p:txBody>
      </p:sp>
      <p:sp>
        <p:nvSpPr>
          <p:cNvPr id="16" name="TextBox 15"/>
          <p:cNvSpPr txBox="1"/>
          <p:nvPr/>
        </p:nvSpPr>
        <p:spPr>
          <a:xfrm>
            <a:off x="-2177" y="5080"/>
            <a:ext cx="2928257" cy="307777"/>
          </a:xfrm>
          <a:prstGeom prst="rect">
            <a:avLst/>
          </a:prstGeom>
          <a:noFill/>
        </p:spPr>
        <p:txBody>
          <a:bodyPr wrap="square" rtlCol="0">
            <a:spAutoFit/>
          </a:bodyPr>
          <a:lstStyle/>
          <a:p>
            <a:r>
              <a:rPr lang="en-US" sz="1400" dirty="0">
                <a:solidFill>
                  <a:srgbClr val="FF0000"/>
                </a:solidFill>
              </a:rPr>
              <a:t>Limitations of current Tax regime :</a:t>
            </a:r>
          </a:p>
        </p:txBody>
      </p:sp>
    </p:spTree>
    <p:extLst>
      <p:ext uri="{BB962C8B-B14F-4D97-AF65-F5344CB8AC3E}">
        <p14:creationId xmlns:p14="http://schemas.microsoft.com/office/powerpoint/2010/main" val="38002026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GST\PPT\images FOR PPT\dilema1-300x225.jpg"/>
          <p:cNvPicPr>
            <a:picLocks noChangeAspect="1" noChangeArrowheads="1"/>
          </p:cNvPicPr>
          <p:nvPr/>
        </p:nvPicPr>
        <p:blipFill>
          <a:blip r:embed="rId3"/>
          <a:srcRect/>
          <a:stretch>
            <a:fillRect/>
          </a:stretch>
        </p:blipFill>
        <p:spPr bwMode="auto">
          <a:xfrm>
            <a:off x="2884714" y="4202206"/>
            <a:ext cx="2286000" cy="2117912"/>
          </a:xfrm>
          <a:prstGeom prst="rect">
            <a:avLst/>
          </a:prstGeom>
          <a:noFill/>
        </p:spPr>
      </p:pic>
      <p:sp>
        <p:nvSpPr>
          <p:cNvPr id="58" name="Rectangle 57"/>
          <p:cNvSpPr/>
          <p:nvPr/>
        </p:nvSpPr>
        <p:spPr>
          <a:xfrm>
            <a:off x="762000" y="460194"/>
            <a:ext cx="6749143" cy="51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lvl="0" algn="ctr"/>
            <a:r>
              <a:rPr lang="en-US" sz="2500" b="1" dirty="0">
                <a:solidFill>
                  <a:schemeClr val="tx1"/>
                </a:solidFill>
              </a:rPr>
              <a:t>5. </a:t>
            </a:r>
            <a:r>
              <a:rPr lang="en-US" sz="3200" b="1" dirty="0">
                <a:solidFill>
                  <a:schemeClr val="tx1"/>
                </a:solidFill>
              </a:rPr>
              <a:t>Goods Vs. Services dilemma ? </a:t>
            </a:r>
          </a:p>
        </p:txBody>
      </p:sp>
      <p:pic>
        <p:nvPicPr>
          <p:cNvPr id="6" name="Picture 5" descr="download.png"/>
          <p:cNvPicPr>
            <a:picLocks noChangeAspect="1"/>
          </p:cNvPicPr>
          <p:nvPr/>
        </p:nvPicPr>
        <p:blipFill>
          <a:blip r:embed="rId4"/>
          <a:stretch>
            <a:fillRect/>
          </a:stretch>
        </p:blipFill>
        <p:spPr>
          <a:xfrm>
            <a:off x="5497286" y="2218765"/>
            <a:ext cx="1585232" cy="1815353"/>
          </a:xfrm>
          <a:prstGeom prst="rect">
            <a:avLst/>
          </a:prstGeom>
        </p:spPr>
      </p:pic>
      <p:sp>
        <p:nvSpPr>
          <p:cNvPr id="23" name="TextBox 22"/>
          <p:cNvSpPr txBox="1"/>
          <p:nvPr/>
        </p:nvSpPr>
        <p:spPr>
          <a:xfrm>
            <a:off x="3810000" y="4605618"/>
            <a:ext cx="1034143" cy="364194"/>
          </a:xfrm>
          <a:prstGeom prst="rect">
            <a:avLst/>
          </a:prstGeom>
          <a:noFill/>
        </p:spPr>
        <p:txBody>
          <a:bodyPr wrap="square" lIns="71113" tIns="35556" rIns="71113" bIns="35556" rtlCol="0">
            <a:spAutoFit/>
          </a:bodyPr>
          <a:lstStyle/>
          <a:p>
            <a:r>
              <a:rPr lang="en-US" sz="1900" b="1" dirty="0">
                <a:solidFill>
                  <a:srgbClr val="FF0000"/>
                </a:solidFill>
              </a:rPr>
              <a:t>Sale</a:t>
            </a:r>
          </a:p>
        </p:txBody>
      </p:sp>
      <p:sp>
        <p:nvSpPr>
          <p:cNvPr id="24" name="TextBox 23"/>
          <p:cNvSpPr txBox="1"/>
          <p:nvPr/>
        </p:nvSpPr>
        <p:spPr>
          <a:xfrm>
            <a:off x="5061856" y="5345207"/>
            <a:ext cx="1872343" cy="364194"/>
          </a:xfrm>
          <a:prstGeom prst="rect">
            <a:avLst/>
          </a:prstGeom>
          <a:noFill/>
        </p:spPr>
        <p:txBody>
          <a:bodyPr wrap="square" lIns="71113" tIns="35556" rIns="71113" bIns="35556" rtlCol="0">
            <a:spAutoFit/>
          </a:bodyPr>
          <a:lstStyle/>
          <a:p>
            <a:r>
              <a:rPr lang="en-US" sz="1900" b="1" dirty="0">
                <a:solidFill>
                  <a:srgbClr val="FF0000"/>
                </a:solidFill>
              </a:rPr>
              <a:t>Manufacturing</a:t>
            </a:r>
          </a:p>
        </p:txBody>
      </p:sp>
      <p:sp>
        <p:nvSpPr>
          <p:cNvPr id="25" name="TextBox 24"/>
          <p:cNvSpPr txBox="1"/>
          <p:nvPr/>
        </p:nvSpPr>
        <p:spPr>
          <a:xfrm>
            <a:off x="653143" y="1210236"/>
            <a:ext cx="2122714" cy="1225969"/>
          </a:xfrm>
          <a:prstGeom prst="rect">
            <a:avLst/>
          </a:prstGeom>
          <a:noFill/>
        </p:spPr>
        <p:txBody>
          <a:bodyPr wrap="square" lIns="71113" tIns="35556" rIns="71113" bIns="35556" rtlCol="0">
            <a:spAutoFit/>
          </a:bodyPr>
          <a:lstStyle/>
          <a:p>
            <a:pPr algn="ctr"/>
            <a:r>
              <a:rPr lang="en-US" sz="2500" dirty="0">
                <a:solidFill>
                  <a:srgbClr val="FF0000"/>
                </a:solidFill>
              </a:rPr>
              <a:t>License</a:t>
            </a:r>
            <a:r>
              <a:rPr lang="en-US" sz="2500" dirty="0"/>
              <a:t> </a:t>
            </a:r>
            <a:r>
              <a:rPr lang="en-US" sz="2500" dirty="0">
                <a:solidFill>
                  <a:srgbClr val="FF0000"/>
                </a:solidFill>
              </a:rPr>
              <a:t>Software in CD</a:t>
            </a:r>
          </a:p>
        </p:txBody>
      </p:sp>
      <p:sp>
        <p:nvSpPr>
          <p:cNvPr id="27" name="TextBox 26"/>
          <p:cNvSpPr txBox="1"/>
          <p:nvPr/>
        </p:nvSpPr>
        <p:spPr>
          <a:xfrm>
            <a:off x="2133601" y="5143501"/>
            <a:ext cx="1132114" cy="364194"/>
          </a:xfrm>
          <a:prstGeom prst="rect">
            <a:avLst/>
          </a:prstGeom>
          <a:noFill/>
        </p:spPr>
        <p:txBody>
          <a:bodyPr wrap="square" lIns="71113" tIns="35556" rIns="71113" bIns="35556" rtlCol="0">
            <a:spAutoFit/>
          </a:bodyPr>
          <a:lstStyle/>
          <a:p>
            <a:r>
              <a:rPr lang="en-US" sz="1900" b="1" dirty="0">
                <a:solidFill>
                  <a:srgbClr val="FF0000"/>
                </a:solidFill>
              </a:rPr>
              <a:t>Services</a:t>
            </a:r>
          </a:p>
        </p:txBody>
      </p:sp>
      <p:pic>
        <p:nvPicPr>
          <p:cNvPr id="2051" name="Picture 3" descr="E:\GST\PPT\images FOR PPT\Software.jpg"/>
          <p:cNvPicPr>
            <a:picLocks noChangeAspect="1" noChangeArrowheads="1"/>
          </p:cNvPicPr>
          <p:nvPr/>
        </p:nvPicPr>
        <p:blipFill>
          <a:blip r:embed="rId5" cstate="print"/>
          <a:srcRect/>
          <a:stretch>
            <a:fillRect/>
          </a:stretch>
        </p:blipFill>
        <p:spPr bwMode="auto">
          <a:xfrm>
            <a:off x="762000" y="2487706"/>
            <a:ext cx="1905000" cy="1764926"/>
          </a:xfrm>
          <a:prstGeom prst="rect">
            <a:avLst/>
          </a:prstGeom>
          <a:noFill/>
        </p:spPr>
      </p:pic>
      <p:sp>
        <p:nvSpPr>
          <p:cNvPr id="29" name="TextBox 28"/>
          <p:cNvSpPr txBox="1"/>
          <p:nvPr/>
        </p:nvSpPr>
        <p:spPr>
          <a:xfrm>
            <a:off x="5334000" y="1277471"/>
            <a:ext cx="2122714" cy="841248"/>
          </a:xfrm>
          <a:prstGeom prst="rect">
            <a:avLst/>
          </a:prstGeom>
          <a:noFill/>
        </p:spPr>
        <p:txBody>
          <a:bodyPr wrap="square" lIns="71113" tIns="35556" rIns="71113" bIns="35556" rtlCol="0">
            <a:spAutoFit/>
          </a:bodyPr>
          <a:lstStyle/>
          <a:p>
            <a:pPr algn="ctr"/>
            <a:r>
              <a:rPr lang="en-US" sz="2500" dirty="0">
                <a:solidFill>
                  <a:srgbClr val="FF0000"/>
                </a:solidFill>
              </a:rPr>
              <a:t>Sale of Food In Restaurant </a:t>
            </a:r>
          </a:p>
        </p:txBody>
      </p:sp>
      <p:sp>
        <p:nvSpPr>
          <p:cNvPr id="11" name="TextBox 10"/>
          <p:cNvSpPr txBox="1"/>
          <p:nvPr/>
        </p:nvSpPr>
        <p:spPr>
          <a:xfrm>
            <a:off x="-2177" y="5080"/>
            <a:ext cx="2928257" cy="307777"/>
          </a:xfrm>
          <a:prstGeom prst="rect">
            <a:avLst/>
          </a:prstGeom>
          <a:noFill/>
        </p:spPr>
        <p:txBody>
          <a:bodyPr wrap="square" rtlCol="0">
            <a:spAutoFit/>
          </a:bodyPr>
          <a:lstStyle/>
          <a:p>
            <a:r>
              <a:rPr lang="en-US" sz="1400" dirty="0">
                <a:solidFill>
                  <a:srgbClr val="FF0000"/>
                </a:solidFill>
              </a:rPr>
              <a:t>Limitations of current Tax regime :</a:t>
            </a:r>
          </a:p>
        </p:txBody>
      </p:sp>
    </p:spTree>
    <p:extLst>
      <p:ext uri="{BB962C8B-B14F-4D97-AF65-F5344CB8AC3E}">
        <p14:creationId xmlns:p14="http://schemas.microsoft.com/office/powerpoint/2010/main" val="8323909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Benefits of GST (1/2)</a:t>
            </a:r>
            <a:endParaRPr lang="en-IN" sz="3200" b="1" dirty="0"/>
          </a:p>
        </p:txBody>
      </p:sp>
      <p:sp>
        <p:nvSpPr>
          <p:cNvPr id="3" name="Content Placeholder 2"/>
          <p:cNvSpPr>
            <a:spLocks noGrp="1"/>
          </p:cNvSpPr>
          <p:nvPr>
            <p:ph idx="1"/>
          </p:nvPr>
        </p:nvSpPr>
        <p:spPr/>
        <p:txBody>
          <a:bodyPr>
            <a:normAutofit/>
          </a:bodyPr>
          <a:lstStyle/>
          <a:p>
            <a:r>
              <a:rPr lang="en-US" sz="2400" dirty="0"/>
              <a:t>Reduction in Cascading of Taxes</a:t>
            </a:r>
          </a:p>
          <a:p>
            <a:r>
              <a:rPr lang="en-US" sz="2400" dirty="0"/>
              <a:t>Overall Reduction in </a:t>
            </a:r>
            <a:r>
              <a:rPr lang="en-US" sz="2400" dirty="0" smtClean="0"/>
              <a:t>Prices</a:t>
            </a:r>
          </a:p>
          <a:p>
            <a:pPr marL="0" indent="0">
              <a:buNone/>
            </a:pPr>
            <a:endParaRPr lang="en-US" sz="2400" dirty="0"/>
          </a:p>
          <a:p>
            <a:r>
              <a:rPr lang="en-US" sz="2400" dirty="0"/>
              <a:t>Common National Market</a:t>
            </a:r>
          </a:p>
          <a:p>
            <a:r>
              <a:rPr lang="en-US" sz="2400" dirty="0"/>
              <a:t>Benefits to Small </a:t>
            </a:r>
            <a:r>
              <a:rPr lang="en-US" sz="2400" dirty="0" smtClean="0"/>
              <a:t>Taxpayers</a:t>
            </a:r>
          </a:p>
          <a:p>
            <a:pPr marL="0" indent="0">
              <a:buNone/>
            </a:pPr>
            <a:endParaRPr lang="en-US" sz="2400" dirty="0"/>
          </a:p>
          <a:p>
            <a:r>
              <a:rPr lang="en-US" sz="2400" dirty="0"/>
              <a:t>Self-Regulating Tax System</a:t>
            </a:r>
          </a:p>
          <a:p>
            <a:r>
              <a:rPr lang="en-US" sz="2400" dirty="0"/>
              <a:t>Non-Intrusive Electronic Tax System</a:t>
            </a:r>
          </a:p>
          <a:p>
            <a:endParaRPr lang="en-IN"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Rounded Rectangle 4"/>
          <p:cNvSpPr/>
          <p:nvPr/>
        </p:nvSpPr>
        <p:spPr>
          <a:xfrm>
            <a:off x="5486400" y="1676400"/>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Decrease in </a:t>
            </a:r>
          </a:p>
          <a:p>
            <a:pPr algn="ctr"/>
            <a:r>
              <a:rPr lang="en-US" sz="2400" b="1" dirty="0"/>
              <a:t>Inflation</a:t>
            </a:r>
          </a:p>
        </p:txBody>
      </p:sp>
      <p:sp>
        <p:nvSpPr>
          <p:cNvPr id="6" name="Rounded Rectangle 5"/>
          <p:cNvSpPr/>
          <p:nvPr/>
        </p:nvSpPr>
        <p:spPr>
          <a:xfrm>
            <a:off x="5464276" y="2820987"/>
            <a:ext cx="2841523" cy="1065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Ease of Doing Business</a:t>
            </a:r>
          </a:p>
        </p:txBody>
      </p:sp>
      <p:sp>
        <p:nvSpPr>
          <p:cNvPr id="7" name="Rounded Rectangle 6"/>
          <p:cNvSpPr/>
          <p:nvPr/>
        </p:nvSpPr>
        <p:spPr>
          <a:xfrm>
            <a:off x="5486399" y="4343400"/>
            <a:ext cx="2819399"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Decrease in “Black” Transactions</a:t>
            </a:r>
          </a:p>
        </p:txBody>
      </p:sp>
    </p:spTree>
    <p:extLst>
      <p:ext uri="{BB962C8B-B14F-4D97-AF65-F5344CB8AC3E}">
        <p14:creationId xmlns:p14="http://schemas.microsoft.com/office/powerpoint/2010/main" val="687364056"/>
      </p:ext>
    </p:extLst>
  </p:cSld>
  <p:clrMapOvr>
    <a:masterClrMapping/>
  </p:clrMapOvr>
  <p:transition/>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a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0000"/>
        </a:solidFill>
        <a:ln w="9525" cap="flat" cmpd="sng" algn="ctr">
          <a:solidFill>
            <a:srgbClr val="C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0000"/>
        </a:solidFill>
        <a:ln w="9525" cap="flat" cmpd="sng" algn="ctr">
          <a:solidFill>
            <a:srgbClr val="C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1976</TotalTime>
  <Words>4598</Words>
  <Application>Microsoft Office PowerPoint</Application>
  <PresentationFormat>On-screen Show (4:3)</PresentationFormat>
  <Paragraphs>616</Paragraphs>
  <Slides>57</Slides>
  <Notes>30</Notes>
  <HiddenSlides>0</HiddenSlides>
  <MMClips>0</MMClips>
  <ScaleCrop>false</ScaleCrop>
  <HeadingPairs>
    <vt:vector size="4" baseType="variant">
      <vt:variant>
        <vt:lpstr>Theme</vt:lpstr>
      </vt:variant>
      <vt:variant>
        <vt:i4>5</vt:i4>
      </vt:variant>
      <vt:variant>
        <vt:lpstr>Slide Titles</vt:lpstr>
      </vt:variant>
      <vt:variant>
        <vt:i4>57</vt:i4>
      </vt:variant>
    </vt:vector>
  </HeadingPairs>
  <TitlesOfParts>
    <vt:vector size="62" baseType="lpstr">
      <vt:lpstr>Theme2</vt:lpstr>
      <vt:lpstr>1_Office Theme</vt:lpstr>
      <vt:lpstr>5_Default Design</vt:lpstr>
      <vt:lpstr>3_Office Theme</vt:lpstr>
      <vt:lpstr>Office Theme</vt:lpstr>
      <vt:lpstr> OVER VIEW OF  GST LAW &amp; PROCEDURE</vt:lpstr>
      <vt:lpstr>Presentation Plan</vt:lpstr>
      <vt:lpstr>PowerPoint Presentation</vt:lpstr>
      <vt:lpstr>PowerPoint Presentation</vt:lpstr>
      <vt:lpstr>PowerPoint Presentation</vt:lpstr>
      <vt:lpstr>PowerPoint Presentation</vt:lpstr>
      <vt:lpstr>PowerPoint Presentation</vt:lpstr>
      <vt:lpstr>PowerPoint Presentation</vt:lpstr>
      <vt:lpstr>Benefits of GST (1/2)</vt:lpstr>
      <vt:lpstr>Benefits of GST (2/2)</vt:lpstr>
      <vt:lpstr>Salient features of GST</vt:lpstr>
      <vt:lpstr>Salient features of GST... (contd.)</vt:lpstr>
      <vt:lpstr>Salient features of GST... (contd.)</vt:lpstr>
      <vt:lpstr>Salient features of GST... (contd.)</vt:lpstr>
      <vt:lpstr>Salient features of GST... (contd.)</vt:lpstr>
      <vt:lpstr>GST Rates</vt:lpstr>
      <vt:lpstr>Neither Goods nor Services !!!  </vt:lpstr>
      <vt:lpstr>Neither Goods nor Services !!!  (Contd.)</vt:lpstr>
      <vt:lpstr>Why IGST?</vt:lpstr>
      <vt:lpstr>Inter-state supplies?</vt:lpstr>
      <vt:lpstr> Advantages of IGST Model  </vt:lpstr>
      <vt:lpstr>Steps involved in interstate supplies in GST regime</vt:lpstr>
      <vt:lpstr>PowerPoint Presentation</vt:lpstr>
      <vt:lpstr>Place of Supply - Significance</vt:lpstr>
      <vt:lpstr>PowerPoint Presentation</vt:lpstr>
      <vt:lpstr>Registration         (contd.)                                                  </vt:lpstr>
      <vt:lpstr>Mandatory Registration (irrespective of threshold) </vt:lpstr>
      <vt:lpstr>Registration… (contd.)</vt:lpstr>
      <vt:lpstr>Assessment and Scrutiny</vt:lpstr>
      <vt:lpstr>PowerPoint Presentation</vt:lpstr>
      <vt:lpstr>Why Returns?</vt:lpstr>
      <vt:lpstr>Features of Tax Returns in GST</vt:lpstr>
      <vt:lpstr> GSTR1 </vt:lpstr>
      <vt:lpstr>PowerPoint Presentation</vt:lpstr>
      <vt:lpstr>GSTR 3</vt:lpstr>
      <vt:lpstr>Standardised forms/ certificates</vt:lpstr>
      <vt:lpstr>Standardised forms/ certificates   (contd.)</vt:lpstr>
      <vt:lpstr>Standardised forms/ certificates   (contd.)</vt:lpstr>
      <vt:lpstr>Correction in returns</vt:lpstr>
      <vt:lpstr>Correction in returns</vt:lpstr>
      <vt:lpstr>Annual Return</vt:lpstr>
      <vt:lpstr>First and Final Returns</vt:lpstr>
      <vt:lpstr>Refunds                                                                      </vt:lpstr>
      <vt:lpstr>Advance Rulings</vt:lpstr>
      <vt:lpstr>Issues on which ruling can be asked?</vt:lpstr>
      <vt:lpstr>Transitional Provisions</vt:lpstr>
      <vt:lpstr>Transitional Provisions</vt:lpstr>
      <vt:lpstr>Role of GSTN: The IT Backbone of GST</vt:lpstr>
      <vt:lpstr>GSTN</vt:lpstr>
      <vt:lpstr>GST IT Strategy</vt:lpstr>
      <vt:lpstr>GST Ecosystem</vt:lpstr>
      <vt:lpstr>GST SUVIDHA PROVIDER (GSP)</vt:lpstr>
      <vt:lpstr>GSP Ecosystem</vt:lpstr>
      <vt:lpstr>Resource Material</vt:lpstr>
      <vt:lpstr>Resource Material- Links</vt:lpstr>
      <vt:lpstr>Help lines</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GOODS AND SERVICES TAX (GST): AN OVERVIEW</dc:title>
  <dc:creator>user</dc:creator>
  <cp:lastModifiedBy>NACEN</cp:lastModifiedBy>
  <cp:revision>377</cp:revision>
  <dcterms:created xsi:type="dcterms:W3CDTF">2006-08-16T00:00:00Z</dcterms:created>
  <dcterms:modified xsi:type="dcterms:W3CDTF">2017-04-13T06:23:57Z</dcterms:modified>
</cp:coreProperties>
</file>